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81" r:id="rId3"/>
    <p:sldId id="282" r:id="rId4"/>
    <p:sldId id="288" r:id="rId5"/>
    <p:sldId id="287" r:id="rId6"/>
    <p:sldId id="289" r:id="rId7"/>
    <p:sldId id="257" r:id="rId8"/>
    <p:sldId id="258" r:id="rId9"/>
    <p:sldId id="259" r:id="rId10"/>
    <p:sldId id="290" r:id="rId11"/>
    <p:sldId id="295" r:id="rId12"/>
    <p:sldId id="260" r:id="rId13"/>
    <p:sldId id="262" r:id="rId14"/>
    <p:sldId id="291" r:id="rId15"/>
    <p:sldId id="293" r:id="rId16"/>
    <p:sldId id="263" r:id="rId17"/>
    <p:sldId id="266" r:id="rId18"/>
    <p:sldId id="264" r:id="rId19"/>
    <p:sldId id="270" r:id="rId20"/>
    <p:sldId id="296" r:id="rId21"/>
    <p:sldId id="267" r:id="rId22"/>
    <p:sldId id="268" r:id="rId23"/>
    <p:sldId id="276" r:id="rId24"/>
    <p:sldId id="278" r:id="rId25"/>
    <p:sldId id="316" r:id="rId26"/>
    <p:sldId id="318" r:id="rId27"/>
    <p:sldId id="283" r:id="rId28"/>
    <p:sldId id="271" r:id="rId29"/>
    <p:sldId id="292" r:id="rId30"/>
    <p:sldId id="29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15"/>
    <p:restoredTop sz="94590"/>
  </p:normalViewPr>
  <p:slideViewPr>
    <p:cSldViewPr snapToGrid="0" snapToObjects="1">
      <p:cViewPr varScale="1">
        <p:scale>
          <a:sx n="145" d="100"/>
          <a:sy n="145" d="100"/>
        </p:scale>
        <p:origin x="82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0EF48-DC89-AC47-B3E4-CF67B1AC356C}" type="datetimeFigureOut">
              <a:rPr lang="en-US" smtClean="0"/>
              <a:t>9/18/17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12BCA5-447C-6946-8F58-E494871CA33A}" type="slidenum">
              <a:rPr lang="en-US" smtClean="0"/>
              <a:t>‹#›</a:t>
            </a:fld>
            <a:endParaRPr lang="en-US"/>
          </a:p>
        </p:txBody>
      </p:sp>
    </p:spTree>
    <p:extLst>
      <p:ext uri="{BB962C8B-B14F-4D97-AF65-F5344CB8AC3E}">
        <p14:creationId xmlns:p14="http://schemas.microsoft.com/office/powerpoint/2010/main" val="629647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12BCA5-447C-6946-8F58-E494871CA33A}" type="slidenum">
              <a:rPr lang="en-US" smtClean="0"/>
              <a:t>1</a:t>
            </a:fld>
            <a:endParaRPr lang="en-US"/>
          </a:p>
        </p:txBody>
      </p:sp>
    </p:spTree>
    <p:extLst>
      <p:ext uri="{BB962C8B-B14F-4D97-AF65-F5344CB8AC3E}">
        <p14:creationId xmlns:p14="http://schemas.microsoft.com/office/powerpoint/2010/main" val="1839435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0E3A4CE-8948-E24F-ADFD-DD02801FE91E}" type="slidenum">
              <a:rPr lang="en-US" smtClean="0"/>
              <a:t>2</a:t>
            </a:fld>
            <a:endParaRPr lang="en-US"/>
          </a:p>
        </p:txBody>
      </p:sp>
    </p:spTree>
    <p:extLst>
      <p:ext uri="{BB962C8B-B14F-4D97-AF65-F5344CB8AC3E}">
        <p14:creationId xmlns:p14="http://schemas.microsoft.com/office/powerpoint/2010/main" val="2076870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12BCA5-447C-6946-8F58-E494871CA33A}" type="slidenum">
              <a:rPr lang="en-US" smtClean="0"/>
              <a:t>14</a:t>
            </a:fld>
            <a:endParaRPr lang="en-US"/>
          </a:p>
        </p:txBody>
      </p:sp>
    </p:spTree>
    <p:extLst>
      <p:ext uri="{BB962C8B-B14F-4D97-AF65-F5344CB8AC3E}">
        <p14:creationId xmlns:p14="http://schemas.microsoft.com/office/powerpoint/2010/main" val="130677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070C802-D74B-964A-9013-3A23A5C83A47}" type="datetime1">
              <a:rPr lang="en-GB" smtClean="0"/>
              <a:t>18/09/2017</a:t>
            </a:fld>
            <a:endParaRPr lang="en-US"/>
          </a:p>
        </p:txBody>
      </p:sp>
      <p:sp>
        <p:nvSpPr>
          <p:cNvPr id="5" name="Footer Placeholder 4"/>
          <p:cNvSpPr>
            <a:spLocks noGrp="1"/>
          </p:cNvSpPr>
          <p:nvPr>
            <p:ph type="ftr" sz="quarter" idx="11"/>
          </p:nvPr>
        </p:nvSpPr>
        <p:spPr/>
        <p:txBody>
          <a:bodyPr/>
          <a:lstStyle/>
          <a:p>
            <a:r>
              <a:rPr lang="de-DE" smtClean="0"/>
              <a:t>Data Viz 1 - R - Medic Masters 2017/2018</a:t>
            </a:r>
            <a:endParaRPr lang="en-US"/>
          </a:p>
        </p:txBody>
      </p:sp>
      <p:sp>
        <p:nvSpPr>
          <p:cNvPr id="6" name="Slide Number Placeholder 5"/>
          <p:cNvSpPr>
            <a:spLocks noGrp="1"/>
          </p:cNvSpPr>
          <p:nvPr>
            <p:ph type="sldNum" sz="quarter" idx="12"/>
          </p:nvPr>
        </p:nvSpPr>
        <p:spPr/>
        <p:txBody>
          <a:bodyPr/>
          <a:lstStyle/>
          <a:p>
            <a:fld id="{FA42DE9B-20C7-BA4E-BD25-C971106D2331}" type="slidenum">
              <a:rPr lang="en-US" smtClean="0"/>
              <a:t>‹#›</a:t>
            </a:fld>
            <a:endParaRPr lang="en-US"/>
          </a:p>
        </p:txBody>
      </p:sp>
    </p:spTree>
    <p:extLst>
      <p:ext uri="{BB962C8B-B14F-4D97-AF65-F5344CB8AC3E}">
        <p14:creationId xmlns:p14="http://schemas.microsoft.com/office/powerpoint/2010/main" val="1477834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92E17C-B079-074F-9164-60493137803C}" type="datetime1">
              <a:rPr lang="en-GB" smtClean="0"/>
              <a:t>18/09/2017</a:t>
            </a:fld>
            <a:endParaRPr lang="en-US"/>
          </a:p>
        </p:txBody>
      </p:sp>
      <p:sp>
        <p:nvSpPr>
          <p:cNvPr id="5" name="Footer Placeholder 4"/>
          <p:cNvSpPr>
            <a:spLocks noGrp="1"/>
          </p:cNvSpPr>
          <p:nvPr>
            <p:ph type="ftr" sz="quarter" idx="11"/>
          </p:nvPr>
        </p:nvSpPr>
        <p:spPr/>
        <p:txBody>
          <a:bodyPr/>
          <a:lstStyle/>
          <a:p>
            <a:r>
              <a:rPr lang="de-DE" smtClean="0"/>
              <a:t>Data Viz 1 - R - Medic Masters 2017/2018</a:t>
            </a:r>
            <a:endParaRPr lang="en-US"/>
          </a:p>
        </p:txBody>
      </p:sp>
      <p:sp>
        <p:nvSpPr>
          <p:cNvPr id="6" name="Slide Number Placeholder 5"/>
          <p:cNvSpPr>
            <a:spLocks noGrp="1"/>
          </p:cNvSpPr>
          <p:nvPr>
            <p:ph type="sldNum" sz="quarter" idx="12"/>
          </p:nvPr>
        </p:nvSpPr>
        <p:spPr/>
        <p:txBody>
          <a:bodyPr/>
          <a:lstStyle/>
          <a:p>
            <a:fld id="{FA42DE9B-20C7-BA4E-BD25-C971106D2331}" type="slidenum">
              <a:rPr lang="en-US" smtClean="0"/>
              <a:t>‹#›</a:t>
            </a:fld>
            <a:endParaRPr lang="en-US"/>
          </a:p>
        </p:txBody>
      </p:sp>
    </p:spTree>
    <p:extLst>
      <p:ext uri="{BB962C8B-B14F-4D97-AF65-F5344CB8AC3E}">
        <p14:creationId xmlns:p14="http://schemas.microsoft.com/office/powerpoint/2010/main" val="883726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A63200-FD54-0C4F-9B42-F3707DD914F5}" type="datetime1">
              <a:rPr lang="en-GB" smtClean="0"/>
              <a:t>18/09/2017</a:t>
            </a:fld>
            <a:endParaRPr lang="en-US"/>
          </a:p>
        </p:txBody>
      </p:sp>
      <p:sp>
        <p:nvSpPr>
          <p:cNvPr id="5" name="Footer Placeholder 4"/>
          <p:cNvSpPr>
            <a:spLocks noGrp="1"/>
          </p:cNvSpPr>
          <p:nvPr>
            <p:ph type="ftr" sz="quarter" idx="11"/>
          </p:nvPr>
        </p:nvSpPr>
        <p:spPr/>
        <p:txBody>
          <a:bodyPr/>
          <a:lstStyle/>
          <a:p>
            <a:r>
              <a:rPr lang="de-DE" smtClean="0"/>
              <a:t>Data Viz 1 - R - Medic Masters 2017/2018</a:t>
            </a:r>
            <a:endParaRPr lang="en-US"/>
          </a:p>
        </p:txBody>
      </p:sp>
      <p:sp>
        <p:nvSpPr>
          <p:cNvPr id="6" name="Slide Number Placeholder 5"/>
          <p:cNvSpPr>
            <a:spLocks noGrp="1"/>
          </p:cNvSpPr>
          <p:nvPr>
            <p:ph type="sldNum" sz="quarter" idx="12"/>
          </p:nvPr>
        </p:nvSpPr>
        <p:spPr/>
        <p:txBody>
          <a:bodyPr/>
          <a:lstStyle/>
          <a:p>
            <a:fld id="{FA42DE9B-20C7-BA4E-BD25-C971106D2331}" type="slidenum">
              <a:rPr lang="en-US" smtClean="0"/>
              <a:t>‹#›</a:t>
            </a:fld>
            <a:endParaRPr lang="en-US"/>
          </a:p>
        </p:txBody>
      </p:sp>
    </p:spTree>
    <p:extLst>
      <p:ext uri="{BB962C8B-B14F-4D97-AF65-F5344CB8AC3E}">
        <p14:creationId xmlns:p14="http://schemas.microsoft.com/office/powerpoint/2010/main" val="792718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52044-9320-FD49-A90A-0169B7814998}" type="datetime1">
              <a:rPr lang="en-GB" smtClean="0"/>
              <a:t>18/09/2017</a:t>
            </a:fld>
            <a:endParaRPr lang="en-US"/>
          </a:p>
        </p:txBody>
      </p:sp>
      <p:sp>
        <p:nvSpPr>
          <p:cNvPr id="5" name="Footer Placeholder 4"/>
          <p:cNvSpPr>
            <a:spLocks noGrp="1"/>
          </p:cNvSpPr>
          <p:nvPr>
            <p:ph type="ftr" sz="quarter" idx="11"/>
          </p:nvPr>
        </p:nvSpPr>
        <p:spPr/>
        <p:txBody>
          <a:bodyPr/>
          <a:lstStyle/>
          <a:p>
            <a:r>
              <a:rPr lang="de-DE" smtClean="0"/>
              <a:t>Data Viz 1 - R - Medic Masters 2017/2018</a:t>
            </a:r>
            <a:endParaRPr lang="en-US"/>
          </a:p>
        </p:txBody>
      </p:sp>
      <p:sp>
        <p:nvSpPr>
          <p:cNvPr id="6" name="Slide Number Placeholder 5"/>
          <p:cNvSpPr>
            <a:spLocks noGrp="1"/>
          </p:cNvSpPr>
          <p:nvPr>
            <p:ph type="sldNum" sz="quarter" idx="12"/>
          </p:nvPr>
        </p:nvSpPr>
        <p:spPr/>
        <p:txBody>
          <a:bodyPr/>
          <a:lstStyle/>
          <a:p>
            <a:fld id="{FA42DE9B-20C7-BA4E-BD25-C971106D2331}" type="slidenum">
              <a:rPr lang="en-US" smtClean="0"/>
              <a:t>‹#›</a:t>
            </a:fld>
            <a:endParaRPr lang="en-US"/>
          </a:p>
        </p:txBody>
      </p:sp>
    </p:spTree>
    <p:extLst>
      <p:ext uri="{BB962C8B-B14F-4D97-AF65-F5344CB8AC3E}">
        <p14:creationId xmlns:p14="http://schemas.microsoft.com/office/powerpoint/2010/main" val="648205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046E0D-3A12-1A43-8F95-609CC658AE43}" type="datetime1">
              <a:rPr lang="en-GB" smtClean="0"/>
              <a:t>18/09/2017</a:t>
            </a:fld>
            <a:endParaRPr lang="en-US"/>
          </a:p>
        </p:txBody>
      </p:sp>
      <p:sp>
        <p:nvSpPr>
          <p:cNvPr id="5" name="Footer Placeholder 4"/>
          <p:cNvSpPr>
            <a:spLocks noGrp="1"/>
          </p:cNvSpPr>
          <p:nvPr>
            <p:ph type="ftr" sz="quarter" idx="11"/>
          </p:nvPr>
        </p:nvSpPr>
        <p:spPr/>
        <p:txBody>
          <a:bodyPr/>
          <a:lstStyle/>
          <a:p>
            <a:r>
              <a:rPr lang="de-DE" smtClean="0"/>
              <a:t>Data Viz 1 - R - Medic Masters 2017/2018</a:t>
            </a:r>
            <a:endParaRPr lang="en-US"/>
          </a:p>
        </p:txBody>
      </p:sp>
      <p:sp>
        <p:nvSpPr>
          <p:cNvPr id="6" name="Slide Number Placeholder 5"/>
          <p:cNvSpPr>
            <a:spLocks noGrp="1"/>
          </p:cNvSpPr>
          <p:nvPr>
            <p:ph type="sldNum" sz="quarter" idx="12"/>
          </p:nvPr>
        </p:nvSpPr>
        <p:spPr/>
        <p:txBody>
          <a:bodyPr/>
          <a:lstStyle/>
          <a:p>
            <a:fld id="{FA42DE9B-20C7-BA4E-BD25-C971106D2331}" type="slidenum">
              <a:rPr lang="en-US" smtClean="0"/>
              <a:t>‹#›</a:t>
            </a:fld>
            <a:endParaRPr lang="en-US"/>
          </a:p>
        </p:txBody>
      </p:sp>
    </p:spTree>
    <p:extLst>
      <p:ext uri="{BB962C8B-B14F-4D97-AF65-F5344CB8AC3E}">
        <p14:creationId xmlns:p14="http://schemas.microsoft.com/office/powerpoint/2010/main" val="197280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5AD92DD-C9AE-0845-ADBA-60A5E5370ED7}" type="datetime1">
              <a:rPr lang="en-GB" smtClean="0"/>
              <a:t>18/09/2017</a:t>
            </a:fld>
            <a:endParaRPr lang="en-US"/>
          </a:p>
        </p:txBody>
      </p:sp>
      <p:sp>
        <p:nvSpPr>
          <p:cNvPr id="6" name="Footer Placeholder 5"/>
          <p:cNvSpPr>
            <a:spLocks noGrp="1"/>
          </p:cNvSpPr>
          <p:nvPr>
            <p:ph type="ftr" sz="quarter" idx="11"/>
          </p:nvPr>
        </p:nvSpPr>
        <p:spPr/>
        <p:txBody>
          <a:bodyPr/>
          <a:lstStyle/>
          <a:p>
            <a:r>
              <a:rPr lang="de-DE" smtClean="0"/>
              <a:t>Data Viz 1 - R - Medic Masters 2017/2018</a:t>
            </a:r>
            <a:endParaRPr lang="en-US"/>
          </a:p>
        </p:txBody>
      </p:sp>
      <p:sp>
        <p:nvSpPr>
          <p:cNvPr id="7" name="Slide Number Placeholder 6"/>
          <p:cNvSpPr>
            <a:spLocks noGrp="1"/>
          </p:cNvSpPr>
          <p:nvPr>
            <p:ph type="sldNum" sz="quarter" idx="12"/>
          </p:nvPr>
        </p:nvSpPr>
        <p:spPr/>
        <p:txBody>
          <a:bodyPr/>
          <a:lstStyle/>
          <a:p>
            <a:fld id="{FA42DE9B-20C7-BA4E-BD25-C971106D2331}" type="slidenum">
              <a:rPr lang="en-US" smtClean="0"/>
              <a:t>‹#›</a:t>
            </a:fld>
            <a:endParaRPr lang="en-US"/>
          </a:p>
        </p:txBody>
      </p:sp>
    </p:spTree>
    <p:extLst>
      <p:ext uri="{BB962C8B-B14F-4D97-AF65-F5344CB8AC3E}">
        <p14:creationId xmlns:p14="http://schemas.microsoft.com/office/powerpoint/2010/main" val="2123238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52AD407-5CAC-D449-9697-E10A30C8989D}" type="datetime1">
              <a:rPr lang="en-GB" smtClean="0"/>
              <a:t>18/09/2017</a:t>
            </a:fld>
            <a:endParaRPr lang="en-US"/>
          </a:p>
        </p:txBody>
      </p:sp>
      <p:sp>
        <p:nvSpPr>
          <p:cNvPr id="8" name="Footer Placeholder 7"/>
          <p:cNvSpPr>
            <a:spLocks noGrp="1"/>
          </p:cNvSpPr>
          <p:nvPr>
            <p:ph type="ftr" sz="quarter" idx="11"/>
          </p:nvPr>
        </p:nvSpPr>
        <p:spPr/>
        <p:txBody>
          <a:bodyPr/>
          <a:lstStyle/>
          <a:p>
            <a:r>
              <a:rPr lang="de-DE" smtClean="0"/>
              <a:t>Data Viz 1 - R - Medic Masters 2017/2018</a:t>
            </a:r>
            <a:endParaRPr lang="en-US"/>
          </a:p>
        </p:txBody>
      </p:sp>
      <p:sp>
        <p:nvSpPr>
          <p:cNvPr id="9" name="Slide Number Placeholder 8"/>
          <p:cNvSpPr>
            <a:spLocks noGrp="1"/>
          </p:cNvSpPr>
          <p:nvPr>
            <p:ph type="sldNum" sz="quarter" idx="12"/>
          </p:nvPr>
        </p:nvSpPr>
        <p:spPr/>
        <p:txBody>
          <a:bodyPr/>
          <a:lstStyle/>
          <a:p>
            <a:fld id="{FA42DE9B-20C7-BA4E-BD25-C971106D2331}" type="slidenum">
              <a:rPr lang="en-US" smtClean="0"/>
              <a:t>‹#›</a:t>
            </a:fld>
            <a:endParaRPr lang="en-US"/>
          </a:p>
        </p:txBody>
      </p:sp>
    </p:spTree>
    <p:extLst>
      <p:ext uri="{BB962C8B-B14F-4D97-AF65-F5344CB8AC3E}">
        <p14:creationId xmlns:p14="http://schemas.microsoft.com/office/powerpoint/2010/main" val="541925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4AA92E4-848D-F143-915E-8A2F94DC96D7}" type="datetime1">
              <a:rPr lang="en-GB" smtClean="0"/>
              <a:t>18/09/2017</a:t>
            </a:fld>
            <a:endParaRPr lang="en-US"/>
          </a:p>
        </p:txBody>
      </p:sp>
      <p:sp>
        <p:nvSpPr>
          <p:cNvPr id="4" name="Footer Placeholder 3"/>
          <p:cNvSpPr>
            <a:spLocks noGrp="1"/>
          </p:cNvSpPr>
          <p:nvPr>
            <p:ph type="ftr" sz="quarter" idx="11"/>
          </p:nvPr>
        </p:nvSpPr>
        <p:spPr/>
        <p:txBody>
          <a:bodyPr/>
          <a:lstStyle/>
          <a:p>
            <a:r>
              <a:rPr lang="de-DE" smtClean="0"/>
              <a:t>Data Viz 1 - R - Medic Masters 2017/2018</a:t>
            </a:r>
            <a:endParaRPr lang="en-US"/>
          </a:p>
        </p:txBody>
      </p:sp>
      <p:sp>
        <p:nvSpPr>
          <p:cNvPr id="5" name="Slide Number Placeholder 4"/>
          <p:cNvSpPr>
            <a:spLocks noGrp="1"/>
          </p:cNvSpPr>
          <p:nvPr>
            <p:ph type="sldNum" sz="quarter" idx="12"/>
          </p:nvPr>
        </p:nvSpPr>
        <p:spPr/>
        <p:txBody>
          <a:bodyPr/>
          <a:lstStyle/>
          <a:p>
            <a:fld id="{FA42DE9B-20C7-BA4E-BD25-C971106D2331}" type="slidenum">
              <a:rPr lang="en-US" smtClean="0"/>
              <a:t>‹#›</a:t>
            </a:fld>
            <a:endParaRPr lang="en-US"/>
          </a:p>
        </p:txBody>
      </p:sp>
    </p:spTree>
    <p:extLst>
      <p:ext uri="{BB962C8B-B14F-4D97-AF65-F5344CB8AC3E}">
        <p14:creationId xmlns:p14="http://schemas.microsoft.com/office/powerpoint/2010/main" val="670857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D1FFF0-1C86-3644-8F0A-4B6A961C7FF5}" type="datetime1">
              <a:rPr lang="en-GB" smtClean="0"/>
              <a:t>18/09/2017</a:t>
            </a:fld>
            <a:endParaRPr lang="en-US"/>
          </a:p>
        </p:txBody>
      </p:sp>
      <p:sp>
        <p:nvSpPr>
          <p:cNvPr id="3" name="Footer Placeholder 2"/>
          <p:cNvSpPr>
            <a:spLocks noGrp="1"/>
          </p:cNvSpPr>
          <p:nvPr>
            <p:ph type="ftr" sz="quarter" idx="11"/>
          </p:nvPr>
        </p:nvSpPr>
        <p:spPr/>
        <p:txBody>
          <a:bodyPr/>
          <a:lstStyle/>
          <a:p>
            <a:r>
              <a:rPr lang="de-DE" smtClean="0"/>
              <a:t>Data Viz 1 - R - Medic Masters 2017/2018</a:t>
            </a:r>
            <a:endParaRPr lang="en-US"/>
          </a:p>
        </p:txBody>
      </p:sp>
      <p:sp>
        <p:nvSpPr>
          <p:cNvPr id="4" name="Slide Number Placeholder 3"/>
          <p:cNvSpPr>
            <a:spLocks noGrp="1"/>
          </p:cNvSpPr>
          <p:nvPr>
            <p:ph type="sldNum" sz="quarter" idx="12"/>
          </p:nvPr>
        </p:nvSpPr>
        <p:spPr/>
        <p:txBody>
          <a:bodyPr/>
          <a:lstStyle/>
          <a:p>
            <a:fld id="{FA42DE9B-20C7-BA4E-BD25-C971106D2331}" type="slidenum">
              <a:rPr lang="en-US" smtClean="0"/>
              <a:t>‹#›</a:t>
            </a:fld>
            <a:endParaRPr lang="en-US"/>
          </a:p>
        </p:txBody>
      </p:sp>
    </p:spTree>
    <p:extLst>
      <p:ext uri="{BB962C8B-B14F-4D97-AF65-F5344CB8AC3E}">
        <p14:creationId xmlns:p14="http://schemas.microsoft.com/office/powerpoint/2010/main" val="816906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A5F665-871B-004E-A047-B963D43463C3}" type="datetime1">
              <a:rPr lang="en-GB" smtClean="0"/>
              <a:t>18/09/2017</a:t>
            </a:fld>
            <a:endParaRPr lang="en-US"/>
          </a:p>
        </p:txBody>
      </p:sp>
      <p:sp>
        <p:nvSpPr>
          <p:cNvPr id="6" name="Footer Placeholder 5"/>
          <p:cNvSpPr>
            <a:spLocks noGrp="1"/>
          </p:cNvSpPr>
          <p:nvPr>
            <p:ph type="ftr" sz="quarter" idx="11"/>
          </p:nvPr>
        </p:nvSpPr>
        <p:spPr/>
        <p:txBody>
          <a:bodyPr/>
          <a:lstStyle/>
          <a:p>
            <a:r>
              <a:rPr lang="de-DE" smtClean="0"/>
              <a:t>Data Viz 1 - R - Medic Masters 2017/2018</a:t>
            </a:r>
            <a:endParaRPr lang="en-US"/>
          </a:p>
        </p:txBody>
      </p:sp>
      <p:sp>
        <p:nvSpPr>
          <p:cNvPr id="7" name="Slide Number Placeholder 6"/>
          <p:cNvSpPr>
            <a:spLocks noGrp="1"/>
          </p:cNvSpPr>
          <p:nvPr>
            <p:ph type="sldNum" sz="quarter" idx="12"/>
          </p:nvPr>
        </p:nvSpPr>
        <p:spPr/>
        <p:txBody>
          <a:bodyPr/>
          <a:lstStyle/>
          <a:p>
            <a:fld id="{FA42DE9B-20C7-BA4E-BD25-C971106D2331}" type="slidenum">
              <a:rPr lang="en-US" smtClean="0"/>
              <a:t>‹#›</a:t>
            </a:fld>
            <a:endParaRPr lang="en-US"/>
          </a:p>
        </p:txBody>
      </p:sp>
    </p:spTree>
    <p:extLst>
      <p:ext uri="{BB962C8B-B14F-4D97-AF65-F5344CB8AC3E}">
        <p14:creationId xmlns:p14="http://schemas.microsoft.com/office/powerpoint/2010/main" val="880169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C8FE57-A2DC-7A48-9A01-C52495AFDCB9}" type="datetime1">
              <a:rPr lang="en-GB" smtClean="0"/>
              <a:t>18/09/2017</a:t>
            </a:fld>
            <a:endParaRPr lang="en-US"/>
          </a:p>
        </p:txBody>
      </p:sp>
      <p:sp>
        <p:nvSpPr>
          <p:cNvPr id="6" name="Footer Placeholder 5"/>
          <p:cNvSpPr>
            <a:spLocks noGrp="1"/>
          </p:cNvSpPr>
          <p:nvPr>
            <p:ph type="ftr" sz="quarter" idx="11"/>
          </p:nvPr>
        </p:nvSpPr>
        <p:spPr/>
        <p:txBody>
          <a:bodyPr/>
          <a:lstStyle/>
          <a:p>
            <a:r>
              <a:rPr lang="de-DE" smtClean="0"/>
              <a:t>Data Viz 1 - R - Medic Masters 2017/2018</a:t>
            </a:r>
            <a:endParaRPr lang="en-US"/>
          </a:p>
        </p:txBody>
      </p:sp>
      <p:sp>
        <p:nvSpPr>
          <p:cNvPr id="7" name="Slide Number Placeholder 6"/>
          <p:cNvSpPr>
            <a:spLocks noGrp="1"/>
          </p:cNvSpPr>
          <p:nvPr>
            <p:ph type="sldNum" sz="quarter" idx="12"/>
          </p:nvPr>
        </p:nvSpPr>
        <p:spPr/>
        <p:txBody>
          <a:bodyPr/>
          <a:lstStyle/>
          <a:p>
            <a:fld id="{FA42DE9B-20C7-BA4E-BD25-C971106D2331}" type="slidenum">
              <a:rPr lang="en-US" smtClean="0"/>
              <a:t>‹#›</a:t>
            </a:fld>
            <a:endParaRPr lang="en-US"/>
          </a:p>
        </p:txBody>
      </p:sp>
    </p:spTree>
    <p:extLst>
      <p:ext uri="{BB962C8B-B14F-4D97-AF65-F5344CB8AC3E}">
        <p14:creationId xmlns:p14="http://schemas.microsoft.com/office/powerpoint/2010/main" val="11496277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3D5DC3-1054-8640-B81D-5AE4F3959F90}" type="datetime1">
              <a:rPr lang="en-GB" smtClean="0"/>
              <a:t>18/09/2017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smtClean="0"/>
              <a:t>Data Viz 1 - R - Medic Masters 2017/2018</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42DE9B-20C7-BA4E-BD25-C971106D2331}" type="slidenum">
              <a:rPr lang="en-US" smtClean="0"/>
              <a:t>‹#›</a:t>
            </a:fld>
            <a:endParaRPr lang="en-US"/>
          </a:p>
        </p:txBody>
      </p:sp>
    </p:spTree>
    <p:extLst>
      <p:ext uri="{BB962C8B-B14F-4D97-AF65-F5344CB8AC3E}">
        <p14:creationId xmlns:p14="http://schemas.microsoft.com/office/powerpoint/2010/main" val="6128880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c.bojanorama.pl/wp-content/uploads/2013/04/rcolorsheet.pdf" TargetMode="External"/><Relationship Id="rId3" Type="http://schemas.openxmlformats.org/officeDocument/2006/relationships/hyperlink" Target="http://www.cookbook-r.com/Graphs/Shapes_and_line_type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4.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tiff"/></Relationships>
</file>

<file path=ppt/slides/_rels/slide23.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hyperlink" Target="http://www.cookbook-r.com/Graphs/Colors_(ggplot2)/#a-colorblind-friendly-palett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olorbrewer2.org/#type=sequential&amp;scheme=GnBu&amp;n=3" TargetMode="External"/><Relationship Id="rId3" Type="http://schemas.openxmlformats.org/officeDocument/2006/relationships/image" Target="../media/image9.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26.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 Id="rId3" Type="http://schemas.openxmlformats.org/officeDocument/2006/relationships/image" Target="../media/image16.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 Id="rId3" Type="http://schemas.openxmlformats.org/officeDocument/2006/relationships/image" Target="../media/image16.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ta.had.co.nz/papers/layered-grammar.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lvl="0"/>
            <a:r>
              <a:rPr lang="en-US" cap="all" dirty="0"/>
              <a:t>Data </a:t>
            </a:r>
            <a:r>
              <a:rPr lang="en-US" cap="all" dirty="0" smtClean="0"/>
              <a:t>Visualization </a:t>
            </a:r>
            <a:br>
              <a:rPr lang="en-US" cap="all" dirty="0" smtClean="0"/>
            </a:br>
            <a:r>
              <a:rPr lang="en-US" cap="all" dirty="0" smtClean="0"/>
              <a:t>Part 1</a:t>
            </a:r>
            <a:endParaRPr lang="en-US" dirty="0"/>
          </a:p>
        </p:txBody>
      </p:sp>
      <p:sp>
        <p:nvSpPr>
          <p:cNvPr id="3" name="Subtitle 2"/>
          <p:cNvSpPr>
            <a:spLocks noGrp="1"/>
          </p:cNvSpPr>
          <p:nvPr>
            <p:ph type="subTitle" idx="1"/>
          </p:nvPr>
        </p:nvSpPr>
        <p:spPr/>
        <p:txBody>
          <a:bodyPr/>
          <a:lstStyle/>
          <a:p>
            <a:r>
              <a:rPr lang="en-US" dirty="0" smtClean="0"/>
              <a:t>Katherine Tansey, PhD</a:t>
            </a:r>
            <a:endParaRPr lang="en-US" dirty="0"/>
          </a:p>
        </p:txBody>
      </p:sp>
      <p:sp>
        <p:nvSpPr>
          <p:cNvPr id="4" name="Footer Placeholder 3"/>
          <p:cNvSpPr>
            <a:spLocks noGrp="1"/>
          </p:cNvSpPr>
          <p:nvPr>
            <p:ph type="ftr" sz="quarter" idx="11"/>
          </p:nvPr>
        </p:nvSpPr>
        <p:spPr/>
        <p:txBody>
          <a:bodyPr/>
          <a:lstStyle/>
          <a:p>
            <a:r>
              <a:rPr lang="de-DE" dirty="0" smtClean="0"/>
              <a:t>Data </a:t>
            </a:r>
            <a:r>
              <a:rPr lang="de-DE" dirty="0" err="1" smtClean="0"/>
              <a:t>Viz</a:t>
            </a:r>
            <a:r>
              <a:rPr lang="de-DE" dirty="0" smtClean="0"/>
              <a:t> 1 - R - Medic Masters 2017/2018</a:t>
            </a:r>
            <a:endParaRPr lang="en-US" dirty="0"/>
          </a:p>
        </p:txBody>
      </p:sp>
      <p:sp>
        <p:nvSpPr>
          <p:cNvPr id="5" name="Slide Number Placeholder 4"/>
          <p:cNvSpPr>
            <a:spLocks noGrp="1"/>
          </p:cNvSpPr>
          <p:nvPr>
            <p:ph type="sldNum" sz="quarter" idx="12"/>
          </p:nvPr>
        </p:nvSpPr>
        <p:spPr/>
        <p:txBody>
          <a:bodyPr/>
          <a:lstStyle/>
          <a:p>
            <a:fld id="{FA42DE9B-20C7-BA4E-BD25-C971106D2331}" type="slidenum">
              <a:rPr lang="en-US" smtClean="0"/>
              <a:t>1</a:t>
            </a:fld>
            <a:endParaRPr lang="en-US"/>
          </a:p>
        </p:txBody>
      </p:sp>
    </p:spTree>
    <p:extLst>
      <p:ext uri="{BB962C8B-B14F-4D97-AF65-F5344CB8AC3E}">
        <p14:creationId xmlns:p14="http://schemas.microsoft.com/office/powerpoint/2010/main" val="175588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format of </a:t>
            </a:r>
            <a:r>
              <a:rPr lang="en-US" dirty="0" smtClean="0">
                <a:latin typeface="Courier New" charset="0"/>
                <a:ea typeface="Courier New" charset="0"/>
                <a:cs typeface="Courier New" charset="0"/>
              </a:rPr>
              <a:t>ggplot2</a:t>
            </a:r>
            <a:r>
              <a:rPr lang="en-US" dirty="0" smtClean="0"/>
              <a:t> code </a:t>
            </a:r>
            <a:endParaRPr lang="en-US" dirty="0"/>
          </a:p>
        </p:txBody>
      </p:sp>
      <p:sp>
        <p:nvSpPr>
          <p:cNvPr id="3" name="Content Placeholder 2"/>
          <p:cNvSpPr>
            <a:spLocks noGrp="1"/>
          </p:cNvSpPr>
          <p:nvPr>
            <p:ph idx="1"/>
          </p:nvPr>
        </p:nvSpPr>
        <p:spPr>
          <a:xfrm>
            <a:off x="838200" y="1556238"/>
            <a:ext cx="10515600" cy="4659923"/>
          </a:xfrm>
        </p:spPr>
        <p:txBody>
          <a:bodyPr>
            <a:normAutofit/>
          </a:bodyPr>
          <a:lstStyle/>
          <a:p>
            <a:pPr>
              <a:lnSpc>
                <a:spcPct val="100000"/>
              </a:lnSpc>
              <a:spcBef>
                <a:spcPts val="0"/>
              </a:spcBef>
            </a:pPr>
            <a:r>
              <a:rPr lang="en-US" dirty="0" smtClean="0"/>
              <a:t>This will make a very basic scatter plot:</a:t>
            </a:r>
          </a:p>
          <a:p>
            <a:pPr>
              <a:lnSpc>
                <a:spcPct val="100000"/>
              </a:lnSpc>
              <a:spcBef>
                <a:spcPts val="0"/>
              </a:spcBef>
            </a:pPr>
            <a:endParaRPr lang="en-US" dirty="0"/>
          </a:p>
          <a:p>
            <a:pPr>
              <a:lnSpc>
                <a:spcPct val="100000"/>
              </a:lnSpc>
              <a:spcBef>
                <a:spcPts val="0"/>
              </a:spcBef>
            </a:pPr>
            <a:endParaRPr lang="en-US" dirty="0" smtClean="0"/>
          </a:p>
          <a:p>
            <a:pPr>
              <a:lnSpc>
                <a:spcPct val="100000"/>
              </a:lnSpc>
              <a:spcBef>
                <a:spcPts val="0"/>
              </a:spcBef>
            </a:pPr>
            <a:endParaRPr lang="en-US" dirty="0"/>
          </a:p>
          <a:p>
            <a:pPr>
              <a:lnSpc>
                <a:spcPct val="100000"/>
              </a:lnSpc>
              <a:spcBef>
                <a:spcPts val="0"/>
              </a:spcBef>
            </a:pPr>
            <a:r>
              <a:rPr lang="en-US" dirty="0" smtClean="0"/>
              <a:t>First line sets up what is going to be plotted</a:t>
            </a:r>
          </a:p>
          <a:p>
            <a:pPr lvl="1">
              <a:lnSpc>
                <a:spcPct val="100000"/>
              </a:lnSpc>
              <a:spcBef>
                <a:spcPts val="0"/>
              </a:spcBef>
            </a:pPr>
            <a:r>
              <a:rPr lang="en-US" dirty="0" smtClean="0"/>
              <a:t>Data is from </a:t>
            </a:r>
            <a:r>
              <a:rPr lang="en-US" dirty="0" err="1" smtClean="0">
                <a:latin typeface="Courier New" charset="0"/>
                <a:ea typeface="Courier New" charset="0"/>
                <a:cs typeface="Courier New" charset="0"/>
              </a:rPr>
              <a:t>mtcars</a:t>
            </a:r>
            <a:endParaRPr lang="en-US" dirty="0" smtClean="0">
              <a:latin typeface="Courier New" charset="0"/>
              <a:ea typeface="Courier New" charset="0"/>
              <a:cs typeface="Courier New" charset="0"/>
            </a:endParaRPr>
          </a:p>
          <a:p>
            <a:pPr lvl="1">
              <a:lnSpc>
                <a:spcPct val="100000"/>
              </a:lnSpc>
              <a:spcBef>
                <a:spcPts val="0"/>
              </a:spcBef>
            </a:pPr>
            <a:r>
              <a:rPr lang="en-US" dirty="0" smtClean="0"/>
              <a:t>There is not information about WHAT to do with this</a:t>
            </a:r>
          </a:p>
          <a:p>
            <a:pPr>
              <a:lnSpc>
                <a:spcPct val="100000"/>
              </a:lnSpc>
              <a:spcBef>
                <a:spcPts val="0"/>
              </a:spcBef>
            </a:pPr>
            <a:r>
              <a:rPr lang="en-US" dirty="0" smtClean="0"/>
              <a:t>Second line informs what type (geometry) of plot to make</a:t>
            </a:r>
          </a:p>
          <a:p>
            <a:pPr lvl="1">
              <a:lnSpc>
                <a:spcPct val="100000"/>
              </a:lnSpc>
              <a:spcBef>
                <a:spcPts val="0"/>
              </a:spcBef>
            </a:pPr>
            <a:r>
              <a:rPr lang="en-US" dirty="0"/>
              <a:t>X-axis is </a:t>
            </a:r>
            <a:r>
              <a:rPr lang="en-US" dirty="0">
                <a:latin typeface="Courier New" charset="0"/>
                <a:ea typeface="Courier New" charset="0"/>
                <a:cs typeface="Courier New" charset="0"/>
              </a:rPr>
              <a:t>mpg</a:t>
            </a:r>
            <a:r>
              <a:rPr lang="en-US" dirty="0"/>
              <a:t> (miles per gallon)</a:t>
            </a:r>
          </a:p>
          <a:p>
            <a:pPr lvl="1">
              <a:lnSpc>
                <a:spcPct val="100000"/>
              </a:lnSpc>
              <a:spcBef>
                <a:spcPts val="0"/>
              </a:spcBef>
            </a:pPr>
            <a:r>
              <a:rPr lang="en-US" dirty="0"/>
              <a:t>Y-axis is </a:t>
            </a:r>
            <a:r>
              <a:rPr lang="en-US" dirty="0" err="1">
                <a:latin typeface="Courier New" charset="0"/>
                <a:ea typeface="Courier New" charset="0"/>
                <a:cs typeface="Courier New" charset="0"/>
              </a:rPr>
              <a:t>hp</a:t>
            </a:r>
            <a:r>
              <a:rPr lang="en-US" dirty="0"/>
              <a:t> (horsepower</a:t>
            </a:r>
            <a:r>
              <a:rPr lang="en-US" dirty="0" smtClean="0"/>
              <a:t>)</a:t>
            </a:r>
          </a:p>
          <a:p>
            <a:pPr>
              <a:lnSpc>
                <a:spcPct val="100000"/>
              </a:lnSpc>
              <a:spcBef>
                <a:spcPts val="0"/>
              </a:spcBef>
            </a:pPr>
            <a:r>
              <a:rPr lang="en-US" dirty="0" smtClean="0"/>
              <a:t>Lines are linked together by </a:t>
            </a:r>
            <a:r>
              <a:rPr lang="en-US" dirty="0" smtClean="0">
                <a:latin typeface="Courier New" charset="0"/>
                <a:ea typeface="Courier New" charset="0"/>
                <a:cs typeface="Courier New" charset="0"/>
              </a:rPr>
              <a:t>+ </a:t>
            </a:r>
          </a:p>
        </p:txBody>
      </p:sp>
      <p:sp>
        <p:nvSpPr>
          <p:cNvPr id="4" name="Footer Placeholder 3"/>
          <p:cNvSpPr>
            <a:spLocks noGrp="1"/>
          </p:cNvSpPr>
          <p:nvPr>
            <p:ph type="ftr" sz="quarter" idx="11"/>
          </p:nvPr>
        </p:nvSpPr>
        <p:spPr/>
        <p:txBody>
          <a:bodyPr/>
          <a:lstStyle/>
          <a:p>
            <a:r>
              <a:rPr lang="de-DE" smtClean="0"/>
              <a:t>Data Viz 1 - R - Medic Masters 2017/2018</a:t>
            </a:r>
            <a:endParaRPr lang="en-US"/>
          </a:p>
        </p:txBody>
      </p:sp>
      <p:sp>
        <p:nvSpPr>
          <p:cNvPr id="5" name="Rectangle 4"/>
          <p:cNvSpPr/>
          <p:nvPr/>
        </p:nvSpPr>
        <p:spPr>
          <a:xfrm>
            <a:off x="2934789" y="2344923"/>
            <a:ext cx="6322422" cy="646331"/>
          </a:xfrm>
          <a:prstGeom prst="rect">
            <a:avLst/>
          </a:prstGeom>
          <a:ln w="38100">
            <a:solidFill>
              <a:srgbClr val="7030A0"/>
            </a:solidFill>
          </a:ln>
        </p:spPr>
        <p:txBody>
          <a:bodyPr wrap="square">
            <a:spAutoFit/>
          </a:bodyPr>
          <a:lstStyle/>
          <a:p>
            <a:pPr lvl="0">
              <a:defRPr/>
            </a:pPr>
            <a:r>
              <a:rPr lang="en-US" dirty="0" err="1" smtClean="0">
                <a:latin typeface="Courier New" charset="0"/>
                <a:ea typeface="Courier New" charset="0"/>
                <a:cs typeface="Courier New" charset="0"/>
              </a:rPr>
              <a:t>ggplot</a:t>
            </a: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mtcars</a:t>
            </a:r>
            <a:r>
              <a:rPr lang="en-US" dirty="0" smtClean="0">
                <a:latin typeface="Courier New" charset="0"/>
                <a:ea typeface="Courier New" charset="0"/>
                <a:cs typeface="Courier New" charset="0"/>
              </a:rPr>
              <a:t>) +</a:t>
            </a:r>
          </a:p>
          <a:p>
            <a:pPr lvl="0">
              <a:defRPr/>
            </a:pPr>
            <a:r>
              <a:rPr lang="en-US" dirty="0" smtClean="0">
                <a:latin typeface="Courier New" charset="0"/>
                <a:ea typeface="Courier New" charset="0"/>
                <a:cs typeface="Courier New" charset="0"/>
              </a:rPr>
              <a:t>	</a:t>
            </a:r>
            <a:r>
              <a:rPr lang="en-US" dirty="0" err="1" smtClean="0">
                <a:latin typeface="Courier New" charset="0"/>
                <a:ea typeface="Courier New" charset="0"/>
                <a:cs typeface="Courier New" charset="0"/>
              </a:rPr>
              <a:t>geom_point</a:t>
            </a:r>
            <a:r>
              <a:rPr lang="en-US" dirty="0">
                <a:latin typeface="Courier New" charset="0"/>
                <a:ea typeface="Courier New" charset="0"/>
                <a:cs typeface="Courier New" charset="0"/>
              </a:rPr>
              <a:t>(mapping </a:t>
            </a:r>
            <a:r>
              <a:rPr lang="en-US" dirty="0" smtClean="0">
                <a:latin typeface="Courier New" charset="0"/>
                <a:ea typeface="Courier New" charset="0"/>
                <a:cs typeface="Courier New" charset="0"/>
              </a:rPr>
              <a:t>= </a:t>
            </a:r>
            <a:r>
              <a:rPr lang="en-US" dirty="0" err="1">
                <a:latin typeface="Courier New" charset="0"/>
                <a:ea typeface="Courier New" charset="0"/>
                <a:cs typeface="Courier New" charset="0"/>
              </a:rPr>
              <a:t>aes</a:t>
            </a:r>
            <a:r>
              <a:rPr lang="en-US" dirty="0">
                <a:latin typeface="Courier New" charset="0"/>
                <a:ea typeface="Courier New" charset="0"/>
                <a:cs typeface="Courier New" charset="0"/>
              </a:rPr>
              <a:t>(x=mpg, </a:t>
            </a:r>
            <a:r>
              <a:rPr lang="en-US" dirty="0" smtClean="0">
                <a:latin typeface="Courier New" charset="0"/>
                <a:ea typeface="Courier New" charset="0"/>
                <a:cs typeface="Courier New" charset="0"/>
              </a:rPr>
              <a:t>y=</a:t>
            </a:r>
            <a:r>
              <a:rPr lang="en-US" dirty="0" err="1" smtClean="0">
                <a:latin typeface="Courier New" charset="0"/>
                <a:ea typeface="Courier New" charset="0"/>
                <a:cs typeface="Courier New" charset="0"/>
              </a:rPr>
              <a:t>hp</a:t>
            </a:r>
            <a:r>
              <a:rPr lang="en-US" dirty="0" smtClean="0">
                <a:latin typeface="Courier New" charset="0"/>
                <a:ea typeface="Courier New" charset="0"/>
                <a:cs typeface="Courier New" charset="0"/>
              </a:rPr>
              <a:t>))</a:t>
            </a:r>
            <a:endParaRPr lang="en-US" dirty="0">
              <a:latin typeface="Courier New" charset="0"/>
              <a:ea typeface="Courier New" charset="0"/>
              <a:cs typeface="Courier New" charset="0"/>
            </a:endParaRPr>
          </a:p>
        </p:txBody>
      </p:sp>
      <p:sp>
        <p:nvSpPr>
          <p:cNvPr id="6" name="Slide Number Placeholder 5"/>
          <p:cNvSpPr>
            <a:spLocks noGrp="1"/>
          </p:cNvSpPr>
          <p:nvPr>
            <p:ph type="sldNum" sz="quarter" idx="12"/>
          </p:nvPr>
        </p:nvSpPr>
        <p:spPr/>
        <p:txBody>
          <a:bodyPr/>
          <a:lstStyle/>
          <a:p>
            <a:fld id="{FA42DE9B-20C7-BA4E-BD25-C971106D2331}" type="slidenum">
              <a:rPr lang="en-US" smtClean="0"/>
              <a:t>10</a:t>
            </a:fld>
            <a:endParaRPr lang="en-US"/>
          </a:p>
        </p:txBody>
      </p:sp>
    </p:spTree>
    <p:extLst>
      <p:ext uri="{BB962C8B-B14F-4D97-AF65-F5344CB8AC3E}">
        <p14:creationId xmlns:p14="http://schemas.microsoft.com/office/powerpoint/2010/main" val="1677290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PRACTICAL</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Let’s make a plot</a:t>
            </a:r>
            <a:endParaRPr lang="en-US" dirty="0"/>
          </a:p>
        </p:txBody>
      </p:sp>
      <p:sp>
        <p:nvSpPr>
          <p:cNvPr id="4" name="Footer Placeholder 3"/>
          <p:cNvSpPr>
            <a:spLocks noGrp="1"/>
          </p:cNvSpPr>
          <p:nvPr>
            <p:ph type="ftr" sz="quarter" idx="11"/>
          </p:nvPr>
        </p:nvSpPr>
        <p:spPr/>
        <p:txBody>
          <a:bodyPr/>
          <a:lstStyle/>
          <a:p>
            <a:r>
              <a:rPr lang="en-US" smtClean="0"/>
              <a:t>Introduction to R - R - Masters 2017/2018</a:t>
            </a:r>
            <a:endParaRPr lang="en-US"/>
          </a:p>
        </p:txBody>
      </p:sp>
      <p:sp>
        <p:nvSpPr>
          <p:cNvPr id="5" name="Slide Number Placeholder 4"/>
          <p:cNvSpPr>
            <a:spLocks noGrp="1"/>
          </p:cNvSpPr>
          <p:nvPr>
            <p:ph type="sldNum" sz="quarter" idx="12"/>
          </p:nvPr>
        </p:nvSpPr>
        <p:spPr/>
        <p:txBody>
          <a:bodyPr/>
          <a:lstStyle/>
          <a:p>
            <a:fld id="{8D1287B6-9756-724B-97CD-32DD85545110}" type="slidenum">
              <a:rPr lang="en-US" smtClean="0"/>
              <a:t>11</a:t>
            </a:fld>
            <a:endParaRPr lang="en-US"/>
          </a:p>
        </p:txBody>
      </p:sp>
    </p:spTree>
    <p:extLst>
      <p:ext uri="{BB962C8B-B14F-4D97-AF65-F5344CB8AC3E}">
        <p14:creationId xmlns:p14="http://schemas.microsoft.com/office/powerpoint/2010/main" val="12441067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Data</a:t>
            </a:r>
            <a:endParaRPr lang="en-US" dirty="0"/>
          </a:p>
        </p:txBody>
      </p:sp>
      <p:sp>
        <p:nvSpPr>
          <p:cNvPr id="8" name="Text Placeholder 7"/>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de-DE" smtClean="0"/>
              <a:t>Data Viz 1 - R - Medic Masters 2017/2018</a:t>
            </a:r>
            <a:endParaRPr lang="en-US"/>
          </a:p>
        </p:txBody>
      </p:sp>
      <p:sp>
        <p:nvSpPr>
          <p:cNvPr id="2" name="Slide Number Placeholder 1"/>
          <p:cNvSpPr>
            <a:spLocks noGrp="1"/>
          </p:cNvSpPr>
          <p:nvPr>
            <p:ph type="sldNum" sz="quarter" idx="12"/>
          </p:nvPr>
        </p:nvSpPr>
        <p:spPr/>
        <p:txBody>
          <a:bodyPr/>
          <a:lstStyle/>
          <a:p>
            <a:fld id="{FA42DE9B-20C7-BA4E-BD25-C971106D2331}" type="slidenum">
              <a:rPr lang="en-US" smtClean="0"/>
              <a:t>12</a:t>
            </a:fld>
            <a:endParaRPr lang="en-US"/>
          </a:p>
        </p:txBody>
      </p:sp>
    </p:spTree>
    <p:extLst>
      <p:ext uri="{BB962C8B-B14F-4D97-AF65-F5344CB8AC3E}">
        <p14:creationId xmlns:p14="http://schemas.microsoft.com/office/powerpoint/2010/main" val="847408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want to plot?</a:t>
            </a:r>
            <a:endParaRPr lang="en-US" dirty="0"/>
          </a:p>
        </p:txBody>
      </p:sp>
      <p:sp>
        <p:nvSpPr>
          <p:cNvPr id="3" name="Content Placeholder 2"/>
          <p:cNvSpPr>
            <a:spLocks noGrp="1"/>
          </p:cNvSpPr>
          <p:nvPr>
            <p:ph idx="1"/>
          </p:nvPr>
        </p:nvSpPr>
        <p:spPr/>
        <p:txBody>
          <a:bodyPr/>
          <a:lstStyle/>
          <a:p>
            <a:r>
              <a:rPr lang="en-US" dirty="0" smtClean="0"/>
              <a:t>Cleaned dataset</a:t>
            </a:r>
          </a:p>
          <a:p>
            <a:pPr lvl="1"/>
            <a:r>
              <a:rPr lang="en-US" dirty="0" smtClean="0"/>
              <a:t>Preferable in tidy format</a:t>
            </a:r>
          </a:p>
          <a:p>
            <a:pPr lvl="1"/>
            <a:endParaRPr lang="en-US" dirty="0"/>
          </a:p>
          <a:p>
            <a:r>
              <a:rPr lang="en-US" dirty="0" smtClean="0"/>
              <a:t>Sometimes reverse thinking works</a:t>
            </a:r>
          </a:p>
          <a:p>
            <a:pPr lvl="1"/>
            <a:r>
              <a:rPr lang="en-US" dirty="0" smtClean="0"/>
              <a:t>First think about what you want to plot</a:t>
            </a:r>
          </a:p>
          <a:p>
            <a:pPr lvl="1"/>
            <a:r>
              <a:rPr lang="en-US" dirty="0" smtClean="0"/>
              <a:t>Then format the data to achieve that visualization</a:t>
            </a:r>
          </a:p>
          <a:p>
            <a:pPr lvl="1"/>
            <a:endParaRPr lang="en-US" dirty="0"/>
          </a:p>
          <a:p>
            <a:endParaRPr lang="en-US" dirty="0"/>
          </a:p>
        </p:txBody>
      </p:sp>
      <p:sp>
        <p:nvSpPr>
          <p:cNvPr id="4" name="Footer Placeholder 3"/>
          <p:cNvSpPr>
            <a:spLocks noGrp="1"/>
          </p:cNvSpPr>
          <p:nvPr>
            <p:ph type="ftr" sz="quarter" idx="11"/>
          </p:nvPr>
        </p:nvSpPr>
        <p:spPr/>
        <p:txBody>
          <a:bodyPr/>
          <a:lstStyle/>
          <a:p>
            <a:r>
              <a:rPr lang="de-DE" smtClean="0"/>
              <a:t>Data Viz 1 - R - Medic Masters 2017/2018</a:t>
            </a:r>
            <a:endParaRPr lang="en-US"/>
          </a:p>
        </p:txBody>
      </p:sp>
      <p:sp>
        <p:nvSpPr>
          <p:cNvPr id="5" name="Slide Number Placeholder 4"/>
          <p:cNvSpPr>
            <a:spLocks noGrp="1"/>
          </p:cNvSpPr>
          <p:nvPr>
            <p:ph type="sldNum" sz="quarter" idx="12"/>
          </p:nvPr>
        </p:nvSpPr>
        <p:spPr/>
        <p:txBody>
          <a:bodyPr/>
          <a:lstStyle/>
          <a:p>
            <a:fld id="{FA42DE9B-20C7-BA4E-BD25-C971106D2331}" type="slidenum">
              <a:rPr lang="en-US" smtClean="0"/>
              <a:t>13</a:t>
            </a:fld>
            <a:endParaRPr lang="en-US"/>
          </a:p>
        </p:txBody>
      </p:sp>
    </p:spTree>
    <p:extLst>
      <p:ext uri="{BB962C8B-B14F-4D97-AF65-F5344CB8AC3E}">
        <p14:creationId xmlns:p14="http://schemas.microsoft.com/office/powerpoint/2010/main" val="857596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are you making this plot?</a:t>
            </a:r>
            <a:endParaRPr lang="en-US" dirty="0"/>
          </a:p>
        </p:txBody>
      </p:sp>
      <p:sp>
        <p:nvSpPr>
          <p:cNvPr id="3" name="Content Placeholder 2"/>
          <p:cNvSpPr>
            <a:spLocks noGrp="1"/>
          </p:cNvSpPr>
          <p:nvPr>
            <p:ph idx="1"/>
          </p:nvPr>
        </p:nvSpPr>
        <p:spPr/>
        <p:txBody>
          <a:bodyPr/>
          <a:lstStyle/>
          <a:p>
            <a:r>
              <a:rPr lang="en-US" i="1" dirty="0" smtClean="0"/>
              <a:t>Exploratory</a:t>
            </a:r>
            <a:r>
              <a:rPr lang="en-US" dirty="0" smtClean="0"/>
              <a:t> Data Analysis</a:t>
            </a:r>
          </a:p>
          <a:p>
            <a:pPr lvl="1"/>
            <a:r>
              <a:rPr lang="en-US" dirty="0"/>
              <a:t>Making plots for </a:t>
            </a:r>
            <a:r>
              <a:rPr lang="en-US" b="1" dirty="0"/>
              <a:t>YOURSELF</a:t>
            </a:r>
          </a:p>
          <a:p>
            <a:pPr lvl="1"/>
            <a:r>
              <a:rPr lang="en-US" dirty="0" smtClean="0"/>
              <a:t>Getting to know the data</a:t>
            </a:r>
          </a:p>
          <a:p>
            <a:pPr lvl="1"/>
            <a:endParaRPr lang="en-US" dirty="0" smtClean="0"/>
          </a:p>
          <a:p>
            <a:pPr lvl="1"/>
            <a:endParaRPr lang="en-US" dirty="0" smtClean="0"/>
          </a:p>
          <a:p>
            <a:r>
              <a:rPr lang="en-US" i="1" dirty="0" smtClean="0"/>
              <a:t>Explanatory</a:t>
            </a:r>
            <a:r>
              <a:rPr lang="en-US" dirty="0" smtClean="0"/>
              <a:t> Data Analysis</a:t>
            </a:r>
          </a:p>
          <a:p>
            <a:pPr lvl="1"/>
            <a:r>
              <a:rPr lang="en-US" dirty="0" smtClean="0"/>
              <a:t>Making plots for </a:t>
            </a:r>
            <a:r>
              <a:rPr lang="en-US" b="1" dirty="0" smtClean="0"/>
              <a:t>AUDIENCE</a:t>
            </a:r>
          </a:p>
          <a:p>
            <a:pPr lvl="1"/>
            <a:r>
              <a:rPr lang="en-US" dirty="0" smtClean="0"/>
              <a:t>Communicate insights about the data</a:t>
            </a:r>
            <a:endParaRPr lang="en-US" dirty="0"/>
          </a:p>
        </p:txBody>
      </p:sp>
      <p:sp>
        <p:nvSpPr>
          <p:cNvPr id="4" name="Footer Placeholder 3"/>
          <p:cNvSpPr>
            <a:spLocks noGrp="1"/>
          </p:cNvSpPr>
          <p:nvPr>
            <p:ph type="ftr" sz="quarter" idx="11"/>
          </p:nvPr>
        </p:nvSpPr>
        <p:spPr/>
        <p:txBody>
          <a:bodyPr/>
          <a:lstStyle/>
          <a:p>
            <a:r>
              <a:rPr lang="de-DE" smtClean="0"/>
              <a:t>Data Viz 1 - R - Medic Masters 2017/2018</a:t>
            </a:r>
            <a:endParaRPr lang="en-US"/>
          </a:p>
        </p:txBody>
      </p:sp>
      <p:sp>
        <p:nvSpPr>
          <p:cNvPr id="5" name="Slide Number Placeholder 4"/>
          <p:cNvSpPr>
            <a:spLocks noGrp="1"/>
          </p:cNvSpPr>
          <p:nvPr>
            <p:ph type="sldNum" sz="quarter" idx="12"/>
          </p:nvPr>
        </p:nvSpPr>
        <p:spPr/>
        <p:txBody>
          <a:bodyPr/>
          <a:lstStyle/>
          <a:p>
            <a:fld id="{FA42DE9B-20C7-BA4E-BD25-C971106D2331}" type="slidenum">
              <a:rPr lang="en-US" smtClean="0"/>
              <a:t>14</a:t>
            </a:fld>
            <a:endParaRPr lang="en-US"/>
          </a:p>
        </p:txBody>
      </p:sp>
    </p:spTree>
    <p:extLst>
      <p:ext uri="{BB962C8B-B14F-4D97-AF65-F5344CB8AC3E}">
        <p14:creationId xmlns:p14="http://schemas.microsoft.com/office/powerpoint/2010/main" val="404627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6308" y="365125"/>
            <a:ext cx="5495192" cy="1325563"/>
          </a:xfrm>
        </p:spPr>
        <p:txBody>
          <a:bodyPr>
            <a:normAutofit fontScale="90000"/>
          </a:bodyPr>
          <a:lstStyle/>
          <a:p>
            <a:r>
              <a:rPr lang="en-US" dirty="0" smtClean="0"/>
              <a:t>What information are </a:t>
            </a:r>
            <a:r>
              <a:rPr lang="en-US" smtClean="0"/>
              <a:t>you actually </a:t>
            </a:r>
            <a:r>
              <a:rPr lang="en-US" dirty="0" smtClean="0"/>
              <a:t>getting across? </a:t>
            </a:r>
            <a:endParaRPr lang="en-US" dirty="0"/>
          </a:p>
        </p:txBody>
      </p:sp>
      <p:sp>
        <p:nvSpPr>
          <p:cNvPr id="3" name="Content Placeholder 2"/>
          <p:cNvSpPr>
            <a:spLocks noGrp="1"/>
          </p:cNvSpPr>
          <p:nvPr>
            <p:ph idx="1"/>
          </p:nvPr>
        </p:nvSpPr>
        <p:spPr>
          <a:xfrm>
            <a:off x="6602450" y="1825625"/>
            <a:ext cx="5214412" cy="4351338"/>
          </a:xfrm>
        </p:spPr>
        <p:txBody>
          <a:bodyPr>
            <a:normAutofit fontScale="92500" lnSpcReduction="10000"/>
          </a:bodyPr>
          <a:lstStyle/>
          <a:p>
            <a:pPr marL="0" indent="0">
              <a:buNone/>
            </a:pPr>
            <a:r>
              <a:rPr lang="en-US" sz="1600" dirty="0"/>
              <a:t>Figure 2. Homologous alignments of 10 legume genomes </a:t>
            </a:r>
            <a:r>
              <a:rPr lang="en-US" sz="1600" dirty="0" smtClean="0"/>
              <a:t>with V</a:t>
            </a:r>
            <a:r>
              <a:rPr lang="en-US" sz="1600" dirty="0"/>
              <a:t>. </a:t>
            </a:r>
            <a:r>
              <a:rPr lang="en-US" sz="1600" dirty="0" err="1"/>
              <a:t>vinifera</a:t>
            </a:r>
            <a:r>
              <a:rPr lang="en-US" sz="1600" dirty="0"/>
              <a:t> as a reference</a:t>
            </a:r>
            <a:r>
              <a:rPr lang="en-US" sz="1600" dirty="0" smtClean="0"/>
              <a:t>. Genomic </a:t>
            </a:r>
            <a:r>
              <a:rPr lang="en-US" sz="1600" dirty="0" err="1"/>
              <a:t>paralogy</a:t>
            </a:r>
            <a:r>
              <a:rPr lang="en-US" sz="1600" dirty="0"/>
              <a:t>, </a:t>
            </a:r>
            <a:r>
              <a:rPr lang="en-US" sz="1600" dirty="0" err="1"/>
              <a:t>orthology</a:t>
            </a:r>
            <a:r>
              <a:rPr lang="en-US" sz="1600" dirty="0"/>
              <a:t>, and </a:t>
            </a:r>
            <a:r>
              <a:rPr lang="en-US" sz="1600" dirty="0" err="1"/>
              <a:t>outparalogy</a:t>
            </a:r>
            <a:r>
              <a:rPr lang="en-US" sz="1600" dirty="0"/>
              <a:t> information within and among 10 legumes are displayed in 69 circles, each corresponding to an extant gene in Fig. 1B; The curved lines within the inner circle are formed by 19 grape chromosomes color-coded to correspond to the 7 ancestral chromosomes before the ECH. The short lines forming the innermost grape chromosome circles represent predicted genes, which have 2 sets of paralogous regions, forming another two circles. Each of the three sets of grape paralogous chromosomal regions has 2 orthologous copies in a legume with exception of soybean, which has 4. The resulting 69 circles were marked according to species by a capital letter, as defined in Fig. 1. Each circle has an underline colored as to its source plant corresponding to the color scheme in Fig. 1A and each circle is formed by short vertical lines that denote homologous genes, colored as to chromosome number in their respective source plant as shown in the inset color scheme. </a:t>
            </a:r>
            <a:endParaRPr lang="en-US" sz="1600" dirty="0" smtClean="0"/>
          </a:p>
          <a:p>
            <a:pPr marL="0" indent="0">
              <a:buNone/>
            </a:pPr>
            <a:endParaRPr lang="en-US" sz="1400" dirty="0" smtClean="0"/>
          </a:p>
          <a:p>
            <a:pPr marL="0" indent="0" fontAlgn="base">
              <a:buNone/>
            </a:pPr>
            <a:r>
              <a:rPr lang="en-US" sz="1400" dirty="0" smtClean="0"/>
              <a:t>Wang J, et al. </a:t>
            </a:r>
            <a:r>
              <a:rPr lang="en-US" sz="1400" i="1" dirty="0"/>
              <a:t>Hierarchically aligning 10 legume genomes establishes a family-level genomics </a:t>
            </a:r>
            <a:r>
              <a:rPr lang="en-US" sz="1400" i="1" dirty="0" smtClean="0"/>
              <a:t>platform</a:t>
            </a:r>
            <a:r>
              <a:rPr lang="en-US" sz="1400" dirty="0" smtClean="0"/>
              <a:t>. Plant Physiology</a:t>
            </a:r>
            <a:r>
              <a:rPr lang="en-US" sz="1400" dirty="0"/>
              <a:t>. DOI: https://</a:t>
            </a:r>
            <a:r>
              <a:rPr lang="en-US" sz="1400" dirty="0" err="1" smtClean="0"/>
              <a:t>doi.org</a:t>
            </a:r>
            <a:r>
              <a:rPr lang="en-US" sz="1400" dirty="0" smtClean="0"/>
              <a:t>/10.1104/pp.16.01981</a:t>
            </a:r>
            <a:endParaRPr lang="en-US" sz="1400" i="1" dirty="0"/>
          </a:p>
        </p:txBody>
      </p:sp>
      <p:sp>
        <p:nvSpPr>
          <p:cNvPr id="4" name="Footer Placeholder 3"/>
          <p:cNvSpPr>
            <a:spLocks noGrp="1"/>
          </p:cNvSpPr>
          <p:nvPr>
            <p:ph type="ftr" sz="quarter" idx="11"/>
          </p:nvPr>
        </p:nvSpPr>
        <p:spPr/>
        <p:txBody>
          <a:bodyPr/>
          <a:lstStyle/>
          <a:p>
            <a:r>
              <a:rPr lang="de-DE" smtClean="0"/>
              <a:t>Data Viz 1 - R - Medic Masters 2017/2018</a:t>
            </a:r>
            <a:endParaRPr lang="en-US"/>
          </a:p>
        </p:txBody>
      </p:sp>
      <p:pic>
        <p:nvPicPr>
          <p:cNvPr id="5" name="Picture 4"/>
          <p:cNvPicPr>
            <a:picLocks noChangeAspect="1"/>
          </p:cNvPicPr>
          <p:nvPr/>
        </p:nvPicPr>
        <p:blipFill>
          <a:blip r:embed="rId2"/>
          <a:stretch>
            <a:fillRect/>
          </a:stretch>
        </p:blipFill>
        <p:spPr>
          <a:xfrm>
            <a:off x="138322" y="0"/>
            <a:ext cx="6464128" cy="6858000"/>
          </a:xfrm>
          <a:prstGeom prst="rect">
            <a:avLst/>
          </a:prstGeom>
        </p:spPr>
      </p:pic>
      <p:sp>
        <p:nvSpPr>
          <p:cNvPr id="6" name="Slide Number Placeholder 5"/>
          <p:cNvSpPr>
            <a:spLocks noGrp="1"/>
          </p:cNvSpPr>
          <p:nvPr>
            <p:ph type="sldNum" sz="quarter" idx="12"/>
          </p:nvPr>
        </p:nvSpPr>
        <p:spPr/>
        <p:txBody>
          <a:bodyPr/>
          <a:lstStyle/>
          <a:p>
            <a:fld id="{FA42DE9B-20C7-BA4E-BD25-C971106D2331}" type="slidenum">
              <a:rPr lang="en-US" smtClean="0"/>
              <a:t>15</a:t>
            </a:fld>
            <a:endParaRPr lang="en-US"/>
          </a:p>
        </p:txBody>
      </p:sp>
    </p:spTree>
    <p:extLst>
      <p:ext uri="{BB962C8B-B14F-4D97-AF65-F5344CB8AC3E}">
        <p14:creationId xmlns:p14="http://schemas.microsoft.com/office/powerpoint/2010/main" val="2029469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Aesthetics</a:t>
            </a:r>
            <a:endParaRPr lang="en-US" dirty="0"/>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de-DE" smtClean="0"/>
              <a:t>Data Viz 1 - R - Medic Masters 2017/2018</a:t>
            </a:r>
            <a:endParaRPr lang="en-US"/>
          </a:p>
        </p:txBody>
      </p:sp>
      <p:sp>
        <p:nvSpPr>
          <p:cNvPr id="2" name="Slide Number Placeholder 1"/>
          <p:cNvSpPr>
            <a:spLocks noGrp="1"/>
          </p:cNvSpPr>
          <p:nvPr>
            <p:ph type="sldNum" sz="quarter" idx="12"/>
          </p:nvPr>
        </p:nvSpPr>
        <p:spPr/>
        <p:txBody>
          <a:bodyPr/>
          <a:lstStyle/>
          <a:p>
            <a:fld id="{FA42DE9B-20C7-BA4E-BD25-C971106D2331}" type="slidenum">
              <a:rPr lang="en-US" smtClean="0"/>
              <a:t>16</a:t>
            </a:fld>
            <a:endParaRPr lang="en-US"/>
          </a:p>
        </p:txBody>
      </p:sp>
    </p:spTree>
    <p:extLst>
      <p:ext uri="{BB962C8B-B14F-4D97-AF65-F5344CB8AC3E}">
        <p14:creationId xmlns:p14="http://schemas.microsoft.com/office/powerpoint/2010/main" val="1814352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Aesthetics is data linked to attributes</a:t>
            </a:r>
            <a:endParaRPr lang="en-US" dirty="0"/>
          </a:p>
        </p:txBody>
      </p:sp>
      <p:sp>
        <p:nvSpPr>
          <p:cNvPr id="3" name="Content Placeholder 2"/>
          <p:cNvSpPr>
            <a:spLocks noGrp="1"/>
          </p:cNvSpPr>
          <p:nvPr>
            <p:ph idx="1"/>
          </p:nvPr>
        </p:nvSpPr>
        <p:spPr>
          <a:xfrm>
            <a:off x="838200" y="3604845"/>
            <a:ext cx="10515600" cy="2572117"/>
          </a:xfrm>
        </p:spPr>
        <p:txBody>
          <a:bodyPr/>
          <a:lstStyle/>
          <a:p>
            <a:r>
              <a:rPr lang="en-US" dirty="0" smtClean="0"/>
              <a:t>For </a:t>
            </a:r>
            <a:r>
              <a:rPr lang="en-US" dirty="0" err="1" smtClean="0"/>
              <a:t>ggplot</a:t>
            </a:r>
            <a:r>
              <a:rPr lang="en-US" dirty="0" smtClean="0"/>
              <a:t>, aesthetics refers to the data linked to a specific attribute</a:t>
            </a:r>
          </a:p>
          <a:p>
            <a:pPr lvl="1"/>
            <a:r>
              <a:rPr lang="en-US" dirty="0" smtClean="0"/>
              <a:t>X-axis, color, shape, size, etc. </a:t>
            </a:r>
          </a:p>
          <a:p>
            <a:pPr lvl="1"/>
            <a:endParaRPr lang="en-US" dirty="0"/>
          </a:p>
          <a:p>
            <a:r>
              <a:rPr lang="en-US" dirty="0" smtClean="0"/>
              <a:t>Use aesthetics to maximize the information on a plot </a:t>
            </a:r>
            <a:endParaRPr lang="en-US" dirty="0"/>
          </a:p>
        </p:txBody>
      </p:sp>
      <p:sp>
        <p:nvSpPr>
          <p:cNvPr id="4" name="Footer Placeholder 3"/>
          <p:cNvSpPr>
            <a:spLocks noGrp="1"/>
          </p:cNvSpPr>
          <p:nvPr>
            <p:ph type="ftr" sz="quarter" idx="11"/>
          </p:nvPr>
        </p:nvSpPr>
        <p:spPr/>
        <p:txBody>
          <a:bodyPr/>
          <a:lstStyle/>
          <a:p>
            <a:r>
              <a:rPr lang="de-DE" smtClean="0"/>
              <a:t>Data Viz 1 - R - Medic Masters 2017/2018</a:t>
            </a:r>
            <a:endParaRPr lang="en-US"/>
          </a:p>
        </p:txBody>
      </p:sp>
      <p:sp>
        <p:nvSpPr>
          <p:cNvPr id="5" name="Slide Number Placeholder 4"/>
          <p:cNvSpPr>
            <a:spLocks noGrp="1"/>
          </p:cNvSpPr>
          <p:nvPr>
            <p:ph type="sldNum" sz="quarter" idx="12"/>
          </p:nvPr>
        </p:nvSpPr>
        <p:spPr/>
        <p:txBody>
          <a:bodyPr/>
          <a:lstStyle/>
          <a:p>
            <a:fld id="{FA42DE9B-20C7-BA4E-BD25-C971106D2331}" type="slidenum">
              <a:rPr lang="en-US" smtClean="0"/>
              <a:t>17</a:t>
            </a:fld>
            <a:endParaRPr lang="en-US"/>
          </a:p>
        </p:txBody>
      </p:sp>
      <p:sp>
        <p:nvSpPr>
          <p:cNvPr id="7" name="Rectangle 6"/>
          <p:cNvSpPr/>
          <p:nvPr/>
        </p:nvSpPr>
        <p:spPr>
          <a:xfrm>
            <a:off x="2934789" y="2122854"/>
            <a:ext cx="6322422" cy="646331"/>
          </a:xfrm>
          <a:prstGeom prst="rect">
            <a:avLst/>
          </a:prstGeom>
          <a:ln w="38100">
            <a:solidFill>
              <a:srgbClr val="7030A0"/>
            </a:solidFill>
          </a:ln>
        </p:spPr>
        <p:txBody>
          <a:bodyPr wrap="square">
            <a:spAutoFit/>
          </a:bodyPr>
          <a:lstStyle/>
          <a:p>
            <a:pPr lvl="0">
              <a:defRPr/>
            </a:pPr>
            <a:r>
              <a:rPr lang="en-US" dirty="0" err="1" smtClean="0">
                <a:latin typeface="Courier New" charset="0"/>
                <a:ea typeface="Courier New" charset="0"/>
                <a:cs typeface="Courier New" charset="0"/>
              </a:rPr>
              <a:t>ggplot</a:t>
            </a: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mtcars</a:t>
            </a:r>
            <a:r>
              <a:rPr lang="en-US" dirty="0" smtClean="0">
                <a:latin typeface="Courier New" charset="0"/>
                <a:ea typeface="Courier New" charset="0"/>
                <a:cs typeface="Courier New" charset="0"/>
              </a:rPr>
              <a:t>) +</a:t>
            </a:r>
          </a:p>
          <a:p>
            <a:pPr lvl="0">
              <a:defRPr/>
            </a:pPr>
            <a:r>
              <a:rPr lang="en-US" dirty="0" smtClean="0">
                <a:latin typeface="Courier New" charset="0"/>
                <a:ea typeface="Courier New" charset="0"/>
                <a:cs typeface="Courier New" charset="0"/>
              </a:rPr>
              <a:t>	</a:t>
            </a:r>
            <a:r>
              <a:rPr lang="en-US" dirty="0" err="1" smtClean="0">
                <a:latin typeface="Courier New" charset="0"/>
                <a:ea typeface="Courier New" charset="0"/>
                <a:cs typeface="Courier New" charset="0"/>
              </a:rPr>
              <a:t>geom_point</a:t>
            </a:r>
            <a:r>
              <a:rPr lang="en-US" dirty="0">
                <a:latin typeface="Courier New" charset="0"/>
                <a:ea typeface="Courier New" charset="0"/>
                <a:cs typeface="Courier New" charset="0"/>
              </a:rPr>
              <a:t>(mapping </a:t>
            </a:r>
            <a:r>
              <a:rPr lang="en-US" dirty="0" smtClean="0">
                <a:latin typeface="Courier New" charset="0"/>
                <a:ea typeface="Courier New" charset="0"/>
                <a:cs typeface="Courier New" charset="0"/>
              </a:rPr>
              <a:t>= </a:t>
            </a:r>
            <a:r>
              <a:rPr lang="en-US" dirty="0" err="1">
                <a:latin typeface="Courier New" charset="0"/>
                <a:ea typeface="Courier New" charset="0"/>
                <a:cs typeface="Courier New" charset="0"/>
              </a:rPr>
              <a:t>aes</a:t>
            </a:r>
            <a:r>
              <a:rPr lang="en-US" dirty="0">
                <a:latin typeface="Courier New" charset="0"/>
                <a:ea typeface="Courier New" charset="0"/>
                <a:cs typeface="Courier New" charset="0"/>
              </a:rPr>
              <a:t>(x=mpg, </a:t>
            </a:r>
            <a:r>
              <a:rPr lang="en-US" dirty="0" smtClean="0">
                <a:latin typeface="Courier New" charset="0"/>
                <a:ea typeface="Courier New" charset="0"/>
                <a:cs typeface="Courier New" charset="0"/>
              </a:rPr>
              <a:t>y=</a:t>
            </a:r>
            <a:r>
              <a:rPr lang="en-US" dirty="0" err="1" smtClean="0">
                <a:latin typeface="Courier New" charset="0"/>
                <a:ea typeface="Courier New" charset="0"/>
                <a:cs typeface="Courier New" charset="0"/>
              </a:rPr>
              <a:t>hp</a:t>
            </a:r>
            <a:r>
              <a:rPr lang="en-US" dirty="0" smtClean="0">
                <a:latin typeface="Courier New" charset="0"/>
                <a:ea typeface="Courier New" charset="0"/>
                <a:cs typeface="Courier New" charset="0"/>
              </a:rPr>
              <a:t>))</a:t>
            </a:r>
            <a:endParaRPr lang="en-US" dirty="0">
              <a:latin typeface="Courier New" charset="0"/>
              <a:ea typeface="Courier New" charset="0"/>
              <a:cs typeface="Courier New" charset="0"/>
            </a:endParaRPr>
          </a:p>
        </p:txBody>
      </p:sp>
    </p:spTree>
    <p:extLst>
      <p:ext uri="{BB962C8B-B14F-4D97-AF65-F5344CB8AC3E}">
        <p14:creationId xmlns:p14="http://schemas.microsoft.com/office/powerpoint/2010/main" val="952585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Aesthetics available</a:t>
            </a:r>
            <a:endParaRPr lang="en-US" dirty="0"/>
          </a:p>
        </p:txBody>
      </p:sp>
      <p:sp>
        <p:nvSpPr>
          <p:cNvPr id="3" name="Content Placeholder 2"/>
          <p:cNvSpPr>
            <a:spLocks noGrp="1"/>
          </p:cNvSpPr>
          <p:nvPr>
            <p:ph idx="1"/>
          </p:nvPr>
        </p:nvSpPr>
        <p:spPr/>
        <p:txBody>
          <a:bodyPr/>
          <a:lstStyle/>
          <a:p>
            <a:r>
              <a:rPr lang="en-US" dirty="0" smtClean="0"/>
              <a:t>X-axis</a:t>
            </a:r>
          </a:p>
          <a:p>
            <a:r>
              <a:rPr lang="en-US" dirty="0" smtClean="0"/>
              <a:t>Y-axis</a:t>
            </a:r>
          </a:p>
          <a:p>
            <a:r>
              <a:rPr lang="en-US" dirty="0" smtClean="0"/>
              <a:t>Color </a:t>
            </a:r>
            <a:r>
              <a:rPr lang="en-US" dirty="0" smtClean="0">
                <a:sym typeface="Wingdings"/>
              </a:rPr>
              <a:t> </a:t>
            </a:r>
            <a:r>
              <a:rPr lang="en-US" sz="2000" dirty="0">
                <a:sym typeface="Wingdings"/>
                <a:hlinkClick r:id="rId2"/>
              </a:rPr>
              <a:t>http://</a:t>
            </a:r>
            <a:r>
              <a:rPr lang="en-US" sz="2000" dirty="0" smtClean="0">
                <a:sym typeface="Wingdings"/>
                <a:hlinkClick r:id="rId2"/>
              </a:rPr>
              <a:t>bc.bojanorama.pl/wp-content/uploads/2013/04/rcolorsheet.pdf</a:t>
            </a:r>
            <a:r>
              <a:rPr lang="en-US" sz="2000" dirty="0" smtClean="0">
                <a:sym typeface="Wingdings"/>
              </a:rPr>
              <a:t> </a:t>
            </a:r>
            <a:endParaRPr lang="en-US" dirty="0" smtClean="0"/>
          </a:p>
          <a:p>
            <a:r>
              <a:rPr lang="en-US" dirty="0" smtClean="0"/>
              <a:t>Line type </a:t>
            </a:r>
            <a:r>
              <a:rPr lang="en-US" dirty="0" smtClean="0">
                <a:sym typeface="Wingdings"/>
              </a:rPr>
              <a:t> </a:t>
            </a:r>
            <a:r>
              <a:rPr lang="en-US" sz="2000" dirty="0" smtClean="0">
                <a:sym typeface="Wingdings"/>
                <a:hlinkClick r:id="rId3"/>
              </a:rPr>
              <a:t>http</a:t>
            </a:r>
            <a:r>
              <a:rPr lang="en-US" sz="2000" dirty="0">
                <a:sym typeface="Wingdings"/>
                <a:hlinkClick r:id="rId3"/>
              </a:rPr>
              <a:t>://www.cookbook-r.com/Graphs/Shapes_and_line_types</a:t>
            </a:r>
            <a:r>
              <a:rPr lang="en-US" sz="2000" dirty="0" smtClean="0">
                <a:sym typeface="Wingdings"/>
                <a:hlinkClick r:id="rId3"/>
              </a:rPr>
              <a:t>/</a:t>
            </a:r>
            <a:r>
              <a:rPr lang="en-US" sz="2000" dirty="0" smtClean="0">
                <a:sym typeface="Wingdings"/>
              </a:rPr>
              <a:t> </a:t>
            </a:r>
            <a:endParaRPr lang="en-US" sz="2000" dirty="0" smtClean="0"/>
          </a:p>
          <a:p>
            <a:r>
              <a:rPr lang="en-US" dirty="0" smtClean="0"/>
              <a:t>Shape </a:t>
            </a:r>
            <a:r>
              <a:rPr lang="en-US" dirty="0">
                <a:sym typeface="Wingdings"/>
              </a:rPr>
              <a:t> </a:t>
            </a:r>
            <a:r>
              <a:rPr lang="en-US" sz="2000" dirty="0">
                <a:sym typeface="Wingdings"/>
                <a:hlinkClick r:id="rId3"/>
              </a:rPr>
              <a:t>http://www.cookbook-r.com/Graphs/Shapes_and_line_types</a:t>
            </a:r>
            <a:r>
              <a:rPr lang="en-US" sz="2000" dirty="0" smtClean="0">
                <a:sym typeface="Wingdings"/>
                <a:hlinkClick r:id="rId3"/>
              </a:rPr>
              <a:t>/</a:t>
            </a:r>
            <a:r>
              <a:rPr lang="en-US" sz="2000" dirty="0" smtClean="0">
                <a:sym typeface="Wingdings"/>
              </a:rPr>
              <a:t> </a:t>
            </a:r>
            <a:endParaRPr lang="en-US" sz="2000" dirty="0" smtClean="0"/>
          </a:p>
          <a:p>
            <a:r>
              <a:rPr lang="en-US" dirty="0" smtClean="0"/>
              <a:t>Text</a:t>
            </a:r>
          </a:p>
          <a:p>
            <a:r>
              <a:rPr lang="en-US" dirty="0" smtClean="0"/>
              <a:t>Size </a:t>
            </a:r>
            <a:endParaRPr lang="en-US" dirty="0"/>
          </a:p>
        </p:txBody>
      </p:sp>
      <p:sp>
        <p:nvSpPr>
          <p:cNvPr id="4" name="Footer Placeholder 3"/>
          <p:cNvSpPr>
            <a:spLocks noGrp="1"/>
          </p:cNvSpPr>
          <p:nvPr>
            <p:ph type="ftr" sz="quarter" idx="11"/>
          </p:nvPr>
        </p:nvSpPr>
        <p:spPr/>
        <p:txBody>
          <a:bodyPr/>
          <a:lstStyle/>
          <a:p>
            <a:r>
              <a:rPr lang="de-DE" smtClean="0"/>
              <a:t>Data Viz 1 - R - Medic Masters 2017/2018</a:t>
            </a:r>
            <a:endParaRPr lang="en-US"/>
          </a:p>
        </p:txBody>
      </p:sp>
      <p:sp>
        <p:nvSpPr>
          <p:cNvPr id="5" name="Slide Number Placeholder 4"/>
          <p:cNvSpPr>
            <a:spLocks noGrp="1"/>
          </p:cNvSpPr>
          <p:nvPr>
            <p:ph type="sldNum" sz="quarter" idx="12"/>
          </p:nvPr>
        </p:nvSpPr>
        <p:spPr/>
        <p:txBody>
          <a:bodyPr/>
          <a:lstStyle/>
          <a:p>
            <a:fld id="{FA42DE9B-20C7-BA4E-BD25-C971106D2331}" type="slidenum">
              <a:rPr lang="en-US" smtClean="0"/>
              <a:t>18</a:t>
            </a:fld>
            <a:endParaRPr lang="en-US"/>
          </a:p>
        </p:txBody>
      </p:sp>
    </p:spTree>
    <p:extLst>
      <p:ext uri="{BB962C8B-B14F-4D97-AF65-F5344CB8AC3E}">
        <p14:creationId xmlns:p14="http://schemas.microsoft.com/office/powerpoint/2010/main" val="1706180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Aesthetics vs attributes</a:t>
            </a:r>
            <a:endParaRPr lang="en-US" dirty="0"/>
          </a:p>
        </p:txBody>
      </p:sp>
      <p:sp>
        <p:nvSpPr>
          <p:cNvPr id="3" name="Content Placeholder 2"/>
          <p:cNvSpPr>
            <a:spLocks noGrp="1"/>
          </p:cNvSpPr>
          <p:nvPr>
            <p:ph idx="1"/>
          </p:nvPr>
        </p:nvSpPr>
        <p:spPr>
          <a:xfrm>
            <a:off x="838200" y="1509400"/>
            <a:ext cx="10515600" cy="1427231"/>
          </a:xfrm>
        </p:spPr>
        <p:txBody>
          <a:bodyPr>
            <a:normAutofit fontScale="92500" lnSpcReduction="20000"/>
          </a:bodyPr>
          <a:lstStyle/>
          <a:p>
            <a:r>
              <a:rPr lang="en-US" dirty="0" smtClean="0"/>
              <a:t>Aesthetic are linked to variables</a:t>
            </a:r>
          </a:p>
          <a:p>
            <a:pPr lvl="1"/>
            <a:r>
              <a:rPr lang="en-US" dirty="0" smtClean="0"/>
              <a:t>Must be within </a:t>
            </a:r>
            <a:r>
              <a:rPr lang="en-US" dirty="0" err="1" smtClean="0">
                <a:latin typeface="Courier New" charset="0"/>
                <a:ea typeface="Courier New" charset="0"/>
                <a:cs typeface="Courier New" charset="0"/>
              </a:rPr>
              <a:t>aes</a:t>
            </a:r>
            <a:r>
              <a:rPr lang="en-US" dirty="0" smtClean="0">
                <a:latin typeface="Courier New" charset="0"/>
                <a:ea typeface="Courier New" charset="0"/>
                <a:cs typeface="Courier New" charset="0"/>
              </a:rPr>
              <a:t>()</a:t>
            </a:r>
          </a:p>
          <a:p>
            <a:r>
              <a:rPr lang="en-US" dirty="0" smtClean="0"/>
              <a:t>If not linked to a variable, aesthetic applied to every point equally</a:t>
            </a:r>
          </a:p>
          <a:p>
            <a:pPr lvl="1"/>
            <a:r>
              <a:rPr lang="en-US" dirty="0" smtClean="0"/>
              <a:t>Becomes an attribute</a:t>
            </a:r>
            <a:endParaRPr lang="en-US" dirty="0"/>
          </a:p>
        </p:txBody>
      </p:sp>
      <p:sp>
        <p:nvSpPr>
          <p:cNvPr id="4" name="Footer Placeholder 3"/>
          <p:cNvSpPr>
            <a:spLocks noGrp="1"/>
          </p:cNvSpPr>
          <p:nvPr>
            <p:ph type="ftr" sz="quarter" idx="11"/>
          </p:nvPr>
        </p:nvSpPr>
        <p:spPr/>
        <p:txBody>
          <a:bodyPr/>
          <a:lstStyle/>
          <a:p>
            <a:r>
              <a:rPr lang="de-DE" smtClean="0"/>
              <a:t>Data Viz 1 - R - Medic Masters 2017/2018</a:t>
            </a:r>
            <a:endParaRPr lang="en-US"/>
          </a:p>
        </p:txBody>
      </p:sp>
      <p:sp>
        <p:nvSpPr>
          <p:cNvPr id="5" name="Slide Number Placeholder 4"/>
          <p:cNvSpPr>
            <a:spLocks noGrp="1"/>
          </p:cNvSpPr>
          <p:nvPr>
            <p:ph type="sldNum" sz="quarter" idx="12"/>
          </p:nvPr>
        </p:nvSpPr>
        <p:spPr/>
        <p:txBody>
          <a:bodyPr/>
          <a:lstStyle/>
          <a:p>
            <a:fld id="{FA42DE9B-20C7-BA4E-BD25-C971106D2331}" type="slidenum">
              <a:rPr lang="en-US" smtClean="0"/>
              <a:t>19</a:t>
            </a:fld>
            <a:endParaRPr lang="en-US"/>
          </a:p>
        </p:txBody>
      </p:sp>
      <p:sp>
        <p:nvSpPr>
          <p:cNvPr id="6" name="Rectangle 5"/>
          <p:cNvSpPr/>
          <p:nvPr/>
        </p:nvSpPr>
        <p:spPr>
          <a:xfrm>
            <a:off x="1462454" y="5894685"/>
            <a:ext cx="4157861" cy="461665"/>
          </a:xfrm>
          <a:prstGeom prst="rect">
            <a:avLst/>
          </a:prstGeom>
        </p:spPr>
        <p:txBody>
          <a:bodyPr wrap="square">
            <a:spAutoFit/>
          </a:bodyPr>
          <a:lstStyle/>
          <a:p>
            <a:r>
              <a:rPr lang="en-US" sz="1200" dirty="0" err="1"/>
              <a:t>ggplot</a:t>
            </a:r>
            <a:r>
              <a:rPr lang="en-US" sz="1200" dirty="0"/>
              <a:t>(diamonds, </a:t>
            </a:r>
            <a:r>
              <a:rPr lang="en-US" sz="1200" dirty="0" err="1"/>
              <a:t>aes</a:t>
            </a:r>
            <a:r>
              <a:rPr lang="en-US" sz="1200" dirty="0"/>
              <a:t>(x = carat, y = price, color = clarity )) </a:t>
            </a:r>
            <a:r>
              <a:rPr lang="en-US" sz="1200" dirty="0" smtClean="0"/>
              <a:t>+</a:t>
            </a:r>
          </a:p>
          <a:p>
            <a:r>
              <a:rPr lang="en-US" sz="1200" dirty="0"/>
              <a:t>	</a:t>
            </a:r>
            <a:r>
              <a:rPr lang="en-US" sz="1200" dirty="0" smtClean="0"/>
              <a:t> </a:t>
            </a:r>
            <a:r>
              <a:rPr lang="en-US" sz="1200" dirty="0" err="1"/>
              <a:t>geom_point</a:t>
            </a:r>
            <a:r>
              <a:rPr lang="en-US" sz="1200" dirty="0"/>
              <a:t>()</a:t>
            </a:r>
          </a:p>
        </p:txBody>
      </p:sp>
      <p:pic>
        <p:nvPicPr>
          <p:cNvPr id="7" name="Picture 6"/>
          <p:cNvPicPr>
            <a:picLocks noChangeAspect="1"/>
          </p:cNvPicPr>
          <p:nvPr/>
        </p:nvPicPr>
        <p:blipFill>
          <a:blip r:embed="rId2"/>
          <a:stretch>
            <a:fillRect/>
          </a:stretch>
        </p:blipFill>
        <p:spPr>
          <a:xfrm>
            <a:off x="1462455" y="3009498"/>
            <a:ext cx="4157861" cy="2700000"/>
          </a:xfrm>
          <a:prstGeom prst="rect">
            <a:avLst/>
          </a:prstGeom>
        </p:spPr>
      </p:pic>
      <p:pic>
        <p:nvPicPr>
          <p:cNvPr id="8" name="Picture 7"/>
          <p:cNvPicPr>
            <a:picLocks noChangeAspect="1"/>
          </p:cNvPicPr>
          <p:nvPr/>
        </p:nvPicPr>
        <p:blipFill>
          <a:blip r:embed="rId3"/>
          <a:stretch>
            <a:fillRect/>
          </a:stretch>
        </p:blipFill>
        <p:spPr>
          <a:xfrm>
            <a:off x="6835575" y="3009498"/>
            <a:ext cx="4157860" cy="2700000"/>
          </a:xfrm>
          <a:prstGeom prst="rect">
            <a:avLst/>
          </a:prstGeom>
        </p:spPr>
      </p:pic>
      <p:sp>
        <p:nvSpPr>
          <p:cNvPr id="9" name="Rectangle 8"/>
          <p:cNvSpPr/>
          <p:nvPr/>
        </p:nvSpPr>
        <p:spPr>
          <a:xfrm>
            <a:off x="6835574" y="5894685"/>
            <a:ext cx="4157861" cy="461665"/>
          </a:xfrm>
          <a:prstGeom prst="rect">
            <a:avLst/>
          </a:prstGeom>
        </p:spPr>
        <p:txBody>
          <a:bodyPr wrap="square">
            <a:spAutoFit/>
          </a:bodyPr>
          <a:lstStyle/>
          <a:p>
            <a:r>
              <a:rPr lang="en-US" sz="1200" dirty="0" err="1" smtClean="0"/>
              <a:t>ggplot</a:t>
            </a:r>
            <a:r>
              <a:rPr lang="en-US" sz="1200" dirty="0" smtClean="0"/>
              <a:t>(diamonds, </a:t>
            </a:r>
            <a:r>
              <a:rPr lang="en-US" sz="1200" dirty="0" err="1" smtClean="0"/>
              <a:t>aes</a:t>
            </a:r>
            <a:r>
              <a:rPr lang="en-US" sz="1200" dirty="0" smtClean="0"/>
              <a:t>(x = carat, y = price)) +</a:t>
            </a:r>
          </a:p>
          <a:p>
            <a:r>
              <a:rPr lang="en-US" sz="1200" dirty="0" smtClean="0"/>
              <a:t>	 </a:t>
            </a:r>
            <a:r>
              <a:rPr lang="en-US" sz="1200" dirty="0" err="1" smtClean="0"/>
              <a:t>geom_point</a:t>
            </a:r>
            <a:r>
              <a:rPr lang="en-US" sz="1200" dirty="0" smtClean="0"/>
              <a:t>(color = “blue”)</a:t>
            </a:r>
            <a:endParaRPr lang="en-US" sz="1200" dirty="0"/>
          </a:p>
        </p:txBody>
      </p:sp>
    </p:spTree>
    <p:extLst>
      <p:ext uri="{BB962C8B-B14F-4D97-AF65-F5344CB8AC3E}">
        <p14:creationId xmlns:p14="http://schemas.microsoft.com/office/powerpoint/2010/main" val="736450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Learning Objectives</a:t>
            </a:r>
            <a:endParaRPr lang="en-US"/>
          </a:p>
        </p:txBody>
      </p:sp>
      <p:sp>
        <p:nvSpPr>
          <p:cNvPr id="3" name="Content Placeholder 2"/>
          <p:cNvSpPr>
            <a:spLocks noGrp="1"/>
          </p:cNvSpPr>
          <p:nvPr>
            <p:ph idx="1"/>
          </p:nvPr>
        </p:nvSpPr>
        <p:spPr/>
        <p:txBody>
          <a:bodyPr/>
          <a:lstStyle/>
          <a:p>
            <a:r>
              <a:rPr lang="en-US" dirty="0"/>
              <a:t>Comprehend </a:t>
            </a:r>
            <a:r>
              <a:rPr lang="en-US" dirty="0" smtClean="0"/>
              <a:t>why plotting data is important</a:t>
            </a:r>
          </a:p>
          <a:p>
            <a:r>
              <a:rPr lang="en-US" dirty="0" smtClean="0"/>
              <a:t>Know how human perception changes interpretation of graphics </a:t>
            </a:r>
          </a:p>
          <a:p>
            <a:r>
              <a:rPr lang="en-US" dirty="0" smtClean="0"/>
              <a:t>Get familiar with the syntax of ggplot2 R package</a:t>
            </a:r>
          </a:p>
          <a:p>
            <a:r>
              <a:rPr lang="en-US" dirty="0" smtClean="0"/>
              <a:t>Understand which plot type to create arises from the data</a:t>
            </a:r>
          </a:p>
          <a:p>
            <a:endParaRPr lang="en-US" dirty="0"/>
          </a:p>
        </p:txBody>
      </p:sp>
      <p:sp>
        <p:nvSpPr>
          <p:cNvPr id="4" name="Footer Placeholder 3"/>
          <p:cNvSpPr>
            <a:spLocks noGrp="1"/>
          </p:cNvSpPr>
          <p:nvPr>
            <p:ph type="ftr" sz="quarter" idx="11"/>
          </p:nvPr>
        </p:nvSpPr>
        <p:spPr/>
        <p:txBody>
          <a:bodyPr/>
          <a:lstStyle/>
          <a:p>
            <a:r>
              <a:rPr lang="de-DE" smtClean="0"/>
              <a:t>Data Viz 1 - R - Medic Masters 2017/2018</a:t>
            </a:r>
            <a:endParaRPr lang="en-US"/>
          </a:p>
        </p:txBody>
      </p:sp>
      <p:sp>
        <p:nvSpPr>
          <p:cNvPr id="5" name="Slide Number Placeholder 4"/>
          <p:cNvSpPr>
            <a:spLocks noGrp="1"/>
          </p:cNvSpPr>
          <p:nvPr>
            <p:ph type="sldNum" sz="quarter" idx="12"/>
          </p:nvPr>
        </p:nvSpPr>
        <p:spPr/>
        <p:txBody>
          <a:bodyPr/>
          <a:lstStyle/>
          <a:p>
            <a:fld id="{20E48F77-2026-6E46-BC20-8ECD99F9939E}" type="slidenum">
              <a:rPr lang="en-US" smtClean="0"/>
              <a:t>2</a:t>
            </a:fld>
            <a:endParaRPr lang="en-US"/>
          </a:p>
        </p:txBody>
      </p:sp>
    </p:spTree>
    <p:extLst>
      <p:ext uri="{BB962C8B-B14F-4D97-AF65-F5344CB8AC3E}">
        <p14:creationId xmlns:p14="http://schemas.microsoft.com/office/powerpoint/2010/main" val="1986485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PRACTICAL</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Play around with attributes and aesthetics </a:t>
            </a:r>
            <a:endParaRPr lang="en-US" dirty="0"/>
          </a:p>
        </p:txBody>
      </p:sp>
      <p:sp>
        <p:nvSpPr>
          <p:cNvPr id="4" name="Footer Placeholder 3"/>
          <p:cNvSpPr>
            <a:spLocks noGrp="1"/>
          </p:cNvSpPr>
          <p:nvPr>
            <p:ph type="ftr" sz="quarter" idx="11"/>
          </p:nvPr>
        </p:nvSpPr>
        <p:spPr/>
        <p:txBody>
          <a:bodyPr/>
          <a:lstStyle/>
          <a:p>
            <a:r>
              <a:rPr lang="en-US" smtClean="0"/>
              <a:t>Introduction to R - R - Masters 2017/2018</a:t>
            </a:r>
            <a:endParaRPr lang="en-US"/>
          </a:p>
        </p:txBody>
      </p:sp>
      <p:sp>
        <p:nvSpPr>
          <p:cNvPr id="5" name="Slide Number Placeholder 4"/>
          <p:cNvSpPr>
            <a:spLocks noGrp="1"/>
          </p:cNvSpPr>
          <p:nvPr>
            <p:ph type="sldNum" sz="quarter" idx="12"/>
          </p:nvPr>
        </p:nvSpPr>
        <p:spPr/>
        <p:txBody>
          <a:bodyPr/>
          <a:lstStyle/>
          <a:p>
            <a:fld id="{8D1287B6-9756-724B-97CD-32DD85545110}" type="slidenum">
              <a:rPr lang="en-US" smtClean="0"/>
              <a:t>20</a:t>
            </a:fld>
            <a:endParaRPr lang="en-US"/>
          </a:p>
        </p:txBody>
      </p:sp>
    </p:spTree>
    <p:extLst>
      <p:ext uri="{BB962C8B-B14F-4D97-AF65-F5344CB8AC3E}">
        <p14:creationId xmlns:p14="http://schemas.microsoft.com/office/powerpoint/2010/main" val="7093423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Human Perception	</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BEST</a:t>
            </a:r>
          </a:p>
          <a:p>
            <a:pPr lvl="1"/>
            <a:r>
              <a:rPr lang="en-US" dirty="0" smtClean="0"/>
              <a:t>Position on a common scale</a:t>
            </a:r>
          </a:p>
          <a:p>
            <a:pPr lvl="1"/>
            <a:r>
              <a:rPr lang="en-US" dirty="0" smtClean="0"/>
              <a:t>Position on identical but not aligned scales</a:t>
            </a:r>
          </a:p>
          <a:p>
            <a:pPr lvl="1"/>
            <a:r>
              <a:rPr lang="en-US" dirty="0" smtClean="0"/>
              <a:t>Length</a:t>
            </a:r>
          </a:p>
          <a:p>
            <a:pPr lvl="1"/>
            <a:endParaRPr lang="en-US" dirty="0" smtClean="0"/>
          </a:p>
          <a:p>
            <a:pPr lvl="1"/>
            <a:r>
              <a:rPr lang="en-US" dirty="0" smtClean="0"/>
              <a:t>Angle</a:t>
            </a:r>
          </a:p>
          <a:p>
            <a:pPr lvl="1"/>
            <a:r>
              <a:rPr lang="en-US" dirty="0" smtClean="0"/>
              <a:t>Slope</a:t>
            </a:r>
          </a:p>
          <a:p>
            <a:pPr lvl="1"/>
            <a:r>
              <a:rPr lang="en-US" dirty="0" smtClean="0"/>
              <a:t>Area</a:t>
            </a:r>
          </a:p>
          <a:p>
            <a:pPr lvl="1"/>
            <a:endParaRPr lang="en-US" dirty="0"/>
          </a:p>
          <a:p>
            <a:pPr lvl="1"/>
            <a:r>
              <a:rPr lang="en-US" dirty="0" smtClean="0"/>
              <a:t>Volume</a:t>
            </a:r>
          </a:p>
          <a:p>
            <a:pPr lvl="1"/>
            <a:r>
              <a:rPr lang="en-US" dirty="0" smtClean="0"/>
              <a:t>Curve</a:t>
            </a:r>
          </a:p>
          <a:p>
            <a:pPr lvl="1"/>
            <a:r>
              <a:rPr lang="en-US" dirty="0" smtClean="0"/>
              <a:t>Density</a:t>
            </a:r>
          </a:p>
          <a:p>
            <a:pPr lvl="1"/>
            <a:endParaRPr lang="en-US" dirty="0"/>
          </a:p>
          <a:p>
            <a:pPr lvl="1"/>
            <a:r>
              <a:rPr lang="en-US" dirty="0" smtClean="0"/>
              <a:t>Color Saturation, Color Hue</a:t>
            </a:r>
          </a:p>
          <a:p>
            <a:r>
              <a:rPr lang="en-US" dirty="0" smtClean="0"/>
              <a:t>WORST</a:t>
            </a:r>
          </a:p>
        </p:txBody>
      </p:sp>
      <p:sp>
        <p:nvSpPr>
          <p:cNvPr id="4" name="Footer Placeholder 3"/>
          <p:cNvSpPr>
            <a:spLocks noGrp="1"/>
          </p:cNvSpPr>
          <p:nvPr>
            <p:ph type="ftr" sz="quarter" idx="11"/>
          </p:nvPr>
        </p:nvSpPr>
        <p:spPr/>
        <p:txBody>
          <a:bodyPr/>
          <a:lstStyle/>
          <a:p>
            <a:r>
              <a:rPr lang="de-DE" smtClean="0"/>
              <a:t>Data Viz 1 - R - Medic Masters 2017/2018</a:t>
            </a:r>
            <a:endParaRPr lang="en-US"/>
          </a:p>
        </p:txBody>
      </p:sp>
      <p:pic>
        <p:nvPicPr>
          <p:cNvPr id="5" name="Picture 4"/>
          <p:cNvPicPr>
            <a:picLocks noChangeAspect="1"/>
          </p:cNvPicPr>
          <p:nvPr/>
        </p:nvPicPr>
        <p:blipFill>
          <a:blip r:embed="rId2"/>
          <a:stretch>
            <a:fillRect/>
          </a:stretch>
        </p:blipFill>
        <p:spPr>
          <a:xfrm>
            <a:off x="7665684" y="1685502"/>
            <a:ext cx="3749663" cy="3969238"/>
          </a:xfrm>
          <a:prstGeom prst="rect">
            <a:avLst/>
          </a:prstGeom>
        </p:spPr>
      </p:pic>
      <p:sp>
        <p:nvSpPr>
          <p:cNvPr id="7" name="TextBox 6"/>
          <p:cNvSpPr txBox="1"/>
          <p:nvPr/>
        </p:nvSpPr>
        <p:spPr>
          <a:xfrm>
            <a:off x="7665684" y="5752157"/>
            <a:ext cx="3688116" cy="600164"/>
          </a:xfrm>
          <a:prstGeom prst="rect">
            <a:avLst/>
          </a:prstGeom>
          <a:noFill/>
        </p:spPr>
        <p:txBody>
          <a:bodyPr wrap="square" rtlCol="0">
            <a:spAutoFit/>
          </a:bodyPr>
          <a:lstStyle/>
          <a:p>
            <a:r>
              <a:rPr lang="en-US" sz="1100" dirty="0"/>
              <a:t>Graphical Perception: Theory, Experimentation, and the Application to the Development of Graphical Methods. William Cleveland, Robert McGill, 1984</a:t>
            </a:r>
          </a:p>
        </p:txBody>
      </p:sp>
      <p:sp>
        <p:nvSpPr>
          <p:cNvPr id="8" name="Slide Number Placeholder 7"/>
          <p:cNvSpPr>
            <a:spLocks noGrp="1"/>
          </p:cNvSpPr>
          <p:nvPr>
            <p:ph type="sldNum" sz="quarter" idx="12"/>
          </p:nvPr>
        </p:nvSpPr>
        <p:spPr/>
        <p:txBody>
          <a:bodyPr/>
          <a:lstStyle/>
          <a:p>
            <a:fld id="{FA42DE9B-20C7-BA4E-BD25-C971106D2331}" type="slidenum">
              <a:rPr lang="en-US" smtClean="0"/>
              <a:t>21</a:t>
            </a:fld>
            <a:endParaRPr lang="en-US"/>
          </a:p>
        </p:txBody>
      </p:sp>
    </p:spTree>
    <p:extLst>
      <p:ext uri="{BB962C8B-B14F-4D97-AF65-F5344CB8AC3E}">
        <p14:creationId xmlns:p14="http://schemas.microsoft.com/office/powerpoint/2010/main" val="988903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549899" y="1263775"/>
            <a:ext cx="5803900" cy="4357474"/>
          </a:xfrm>
          <a:prstGeom prst="rect">
            <a:avLst/>
          </a:prstGeom>
        </p:spPr>
      </p:pic>
      <p:sp>
        <p:nvSpPr>
          <p:cNvPr id="8" name="Title 7"/>
          <p:cNvSpPr>
            <a:spLocks noGrp="1"/>
          </p:cNvSpPr>
          <p:nvPr>
            <p:ph type="title"/>
          </p:nvPr>
        </p:nvSpPr>
        <p:spPr/>
        <p:txBody>
          <a:bodyPr/>
          <a:lstStyle/>
          <a:p>
            <a:r>
              <a:rPr lang="en-US" dirty="0"/>
              <a:t>Working with Human Perception	</a:t>
            </a:r>
          </a:p>
        </p:txBody>
      </p:sp>
      <p:sp>
        <p:nvSpPr>
          <p:cNvPr id="9" name="Content Placeholder 8"/>
          <p:cNvSpPr>
            <a:spLocks noGrp="1"/>
          </p:cNvSpPr>
          <p:nvPr>
            <p:ph sz="half" idx="1"/>
          </p:nvPr>
        </p:nvSpPr>
        <p:spPr/>
        <p:txBody>
          <a:bodyPr>
            <a:normAutofit/>
          </a:bodyPr>
          <a:lstStyle/>
          <a:p>
            <a:r>
              <a:rPr lang="en-US" dirty="0" smtClean="0"/>
              <a:t>Original study replicated recently  (2010)</a:t>
            </a:r>
          </a:p>
          <a:p>
            <a:endParaRPr lang="en-US" dirty="0"/>
          </a:p>
          <a:p>
            <a:r>
              <a:rPr lang="en-US" dirty="0" smtClean="0"/>
              <a:t>Start a plot with what humans are best at – POSITIONS</a:t>
            </a:r>
          </a:p>
          <a:p>
            <a:endParaRPr lang="en-US" dirty="0"/>
          </a:p>
          <a:p>
            <a:r>
              <a:rPr lang="en-US" dirty="0" smtClean="0"/>
              <a:t>Use as a very last resort what humans are bad at</a:t>
            </a:r>
          </a:p>
          <a:p>
            <a:pPr lvl="1"/>
            <a:r>
              <a:rPr lang="en-US" dirty="0" smtClean="0"/>
              <a:t>Color saturation, shading </a:t>
            </a:r>
            <a:endParaRPr lang="en-US" dirty="0"/>
          </a:p>
        </p:txBody>
      </p:sp>
      <p:sp>
        <p:nvSpPr>
          <p:cNvPr id="4" name="Footer Placeholder 3"/>
          <p:cNvSpPr>
            <a:spLocks noGrp="1"/>
          </p:cNvSpPr>
          <p:nvPr>
            <p:ph type="ftr" sz="quarter" idx="11"/>
          </p:nvPr>
        </p:nvSpPr>
        <p:spPr/>
        <p:txBody>
          <a:bodyPr/>
          <a:lstStyle/>
          <a:p>
            <a:r>
              <a:rPr lang="de-DE" smtClean="0"/>
              <a:t>Data Viz 1 - R - Medic Masters 2017/2018</a:t>
            </a:r>
            <a:endParaRPr lang="en-US"/>
          </a:p>
        </p:txBody>
      </p:sp>
      <p:sp>
        <p:nvSpPr>
          <p:cNvPr id="7" name="Rectangle 6"/>
          <p:cNvSpPr/>
          <p:nvPr/>
        </p:nvSpPr>
        <p:spPr>
          <a:xfrm>
            <a:off x="6019800" y="5756186"/>
            <a:ext cx="5334000" cy="430887"/>
          </a:xfrm>
          <a:prstGeom prst="rect">
            <a:avLst/>
          </a:prstGeom>
        </p:spPr>
        <p:txBody>
          <a:bodyPr wrap="square">
            <a:spAutoFit/>
          </a:bodyPr>
          <a:lstStyle/>
          <a:p>
            <a:r>
              <a:rPr lang="en-US" sz="1100" dirty="0"/>
              <a:t>Crowdsourcing Graphical Perception: Using Mechanical Turk to Assess Visualization Design. Jeffrey </a:t>
            </a:r>
            <a:r>
              <a:rPr lang="en-US" sz="1100" dirty="0" err="1"/>
              <a:t>Heer</a:t>
            </a:r>
            <a:r>
              <a:rPr lang="en-US" sz="1100" dirty="0"/>
              <a:t> and Michael Bostock, </a:t>
            </a:r>
            <a:r>
              <a:rPr lang="en-US" sz="1100" dirty="0" smtClean="0"/>
              <a:t>2010.</a:t>
            </a:r>
            <a:endParaRPr lang="en-US" sz="1100" dirty="0"/>
          </a:p>
        </p:txBody>
      </p:sp>
      <p:sp>
        <p:nvSpPr>
          <p:cNvPr id="11" name="Slide Number Placeholder 10"/>
          <p:cNvSpPr>
            <a:spLocks noGrp="1"/>
          </p:cNvSpPr>
          <p:nvPr>
            <p:ph type="sldNum" sz="quarter" idx="12"/>
          </p:nvPr>
        </p:nvSpPr>
        <p:spPr/>
        <p:txBody>
          <a:bodyPr/>
          <a:lstStyle/>
          <a:p>
            <a:fld id="{FA42DE9B-20C7-BA4E-BD25-C971106D2331}" type="slidenum">
              <a:rPr lang="en-US" smtClean="0"/>
              <a:t>22</a:t>
            </a:fld>
            <a:endParaRPr lang="en-US"/>
          </a:p>
        </p:txBody>
      </p:sp>
    </p:spTree>
    <p:extLst>
      <p:ext uri="{BB962C8B-B14F-4D97-AF65-F5344CB8AC3E}">
        <p14:creationId xmlns:p14="http://schemas.microsoft.com/office/powerpoint/2010/main" val="1877078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Blindness</a:t>
            </a:r>
            <a:endParaRPr lang="en-US" dirty="0"/>
          </a:p>
        </p:txBody>
      </p:sp>
      <p:sp>
        <p:nvSpPr>
          <p:cNvPr id="3" name="Content Placeholder 2"/>
          <p:cNvSpPr>
            <a:spLocks noGrp="1"/>
          </p:cNvSpPr>
          <p:nvPr>
            <p:ph idx="1"/>
          </p:nvPr>
        </p:nvSpPr>
        <p:spPr>
          <a:xfrm>
            <a:off x="838200" y="3912578"/>
            <a:ext cx="10515600" cy="2264386"/>
          </a:xfrm>
        </p:spPr>
        <p:txBody>
          <a:bodyPr>
            <a:normAutofit/>
          </a:bodyPr>
          <a:lstStyle/>
          <a:p>
            <a:r>
              <a:rPr lang="en-US" dirty="0" smtClean="0"/>
              <a:t>Varies by country, but around 7-10% of males are color blind</a:t>
            </a:r>
          </a:p>
          <a:p>
            <a:r>
              <a:rPr lang="en-US" dirty="0" smtClean="0"/>
              <a:t>Most common is red-green </a:t>
            </a:r>
          </a:p>
          <a:p>
            <a:r>
              <a:rPr lang="en-US" dirty="0" smtClean="0"/>
              <a:t>Easy to adapt color selection to be inclusive</a:t>
            </a:r>
          </a:p>
          <a:p>
            <a:pPr lvl="1"/>
            <a:r>
              <a:rPr lang="en-US" dirty="0"/>
              <a:t>Cookbook for R: </a:t>
            </a:r>
            <a:r>
              <a:rPr lang="en-US" dirty="0">
                <a:hlinkClick r:id="rId2"/>
              </a:rPr>
              <a:t>http://www.cookbook-r.com/Graphs/Colors_(ggplot2)/#</a:t>
            </a:r>
            <a:r>
              <a:rPr lang="en-US" dirty="0" smtClean="0">
                <a:hlinkClick r:id="rId2"/>
              </a:rPr>
              <a:t>a-colorblind-friendly-palette</a:t>
            </a:r>
            <a:r>
              <a:rPr lang="en-US" dirty="0" smtClean="0"/>
              <a:t> </a:t>
            </a:r>
            <a:endParaRPr lang="en-US" dirty="0"/>
          </a:p>
        </p:txBody>
      </p:sp>
      <p:sp>
        <p:nvSpPr>
          <p:cNvPr id="4" name="Footer Placeholder 3"/>
          <p:cNvSpPr>
            <a:spLocks noGrp="1"/>
          </p:cNvSpPr>
          <p:nvPr>
            <p:ph type="ftr" sz="quarter" idx="11"/>
          </p:nvPr>
        </p:nvSpPr>
        <p:spPr/>
        <p:txBody>
          <a:bodyPr/>
          <a:lstStyle/>
          <a:p>
            <a:r>
              <a:rPr lang="de-DE" smtClean="0"/>
              <a:t>Data Viz 1 - R - Medic Masters 2017/2018</a:t>
            </a:r>
            <a:endParaRPr lang="en-US"/>
          </a:p>
        </p:txBody>
      </p:sp>
      <p:pic>
        <p:nvPicPr>
          <p:cNvPr id="5" name="Picture 4"/>
          <p:cNvPicPr>
            <a:picLocks noChangeAspect="1"/>
          </p:cNvPicPr>
          <p:nvPr/>
        </p:nvPicPr>
        <p:blipFill>
          <a:blip r:embed="rId3"/>
          <a:stretch>
            <a:fillRect/>
          </a:stretch>
        </p:blipFill>
        <p:spPr>
          <a:xfrm>
            <a:off x="3352679" y="1394286"/>
            <a:ext cx="2372091" cy="2372091"/>
          </a:xfrm>
          <a:prstGeom prst="rect">
            <a:avLst/>
          </a:prstGeom>
        </p:spPr>
      </p:pic>
      <p:pic>
        <p:nvPicPr>
          <p:cNvPr id="6" name="Picture 5"/>
          <p:cNvPicPr>
            <a:picLocks noChangeAspect="1"/>
          </p:cNvPicPr>
          <p:nvPr/>
        </p:nvPicPr>
        <p:blipFill>
          <a:blip r:embed="rId4"/>
          <a:stretch>
            <a:fillRect/>
          </a:stretch>
        </p:blipFill>
        <p:spPr>
          <a:xfrm>
            <a:off x="7394332" y="1403547"/>
            <a:ext cx="2420327" cy="2367015"/>
          </a:xfrm>
          <a:prstGeom prst="rect">
            <a:avLst/>
          </a:prstGeom>
        </p:spPr>
      </p:pic>
      <p:sp>
        <p:nvSpPr>
          <p:cNvPr id="7" name="Slide Number Placeholder 6"/>
          <p:cNvSpPr>
            <a:spLocks noGrp="1"/>
          </p:cNvSpPr>
          <p:nvPr>
            <p:ph type="sldNum" sz="quarter" idx="12"/>
          </p:nvPr>
        </p:nvSpPr>
        <p:spPr/>
        <p:txBody>
          <a:bodyPr/>
          <a:lstStyle/>
          <a:p>
            <a:fld id="{FA42DE9B-20C7-BA4E-BD25-C971106D2331}" type="slidenum">
              <a:rPr lang="en-US" smtClean="0"/>
              <a:t>23</a:t>
            </a:fld>
            <a:endParaRPr lang="en-US"/>
          </a:p>
        </p:txBody>
      </p:sp>
    </p:spTree>
    <p:extLst>
      <p:ext uri="{BB962C8B-B14F-4D97-AF65-F5344CB8AC3E}">
        <p14:creationId xmlns:p14="http://schemas.microsoft.com/office/powerpoint/2010/main" val="1449515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differentiation is hard</a:t>
            </a:r>
            <a:endParaRPr lang="en-US" dirty="0"/>
          </a:p>
        </p:txBody>
      </p:sp>
      <p:sp>
        <p:nvSpPr>
          <p:cNvPr id="3" name="Content Placeholder 2"/>
          <p:cNvSpPr>
            <a:spLocks noGrp="1"/>
          </p:cNvSpPr>
          <p:nvPr>
            <p:ph idx="1"/>
          </p:nvPr>
        </p:nvSpPr>
        <p:spPr>
          <a:xfrm>
            <a:off x="6708530" y="1690688"/>
            <a:ext cx="4645269" cy="4486275"/>
          </a:xfrm>
        </p:spPr>
        <p:txBody>
          <a:bodyPr>
            <a:normAutofit lnSpcReduction="10000"/>
          </a:bodyPr>
          <a:lstStyle/>
          <a:p>
            <a:r>
              <a:rPr lang="en-US" dirty="0" smtClean="0"/>
              <a:t>Hue </a:t>
            </a:r>
            <a:r>
              <a:rPr lang="en-US" dirty="0" smtClean="0">
                <a:sym typeface="Wingdings"/>
              </a:rPr>
              <a:t> Color </a:t>
            </a:r>
          </a:p>
          <a:p>
            <a:r>
              <a:rPr lang="en-US" dirty="0" smtClean="0">
                <a:sym typeface="Wingdings"/>
              </a:rPr>
              <a:t>Saturation  Colorfulness relative to brightness</a:t>
            </a:r>
          </a:p>
          <a:p>
            <a:r>
              <a:rPr lang="en-US" dirty="0" smtClean="0">
                <a:sym typeface="Wingdings"/>
              </a:rPr>
              <a:t>Value  Lightness of color</a:t>
            </a:r>
          </a:p>
          <a:p>
            <a:endParaRPr lang="en-US" dirty="0" smtClean="0">
              <a:sym typeface="Wingdings"/>
            </a:endParaRPr>
          </a:p>
          <a:p>
            <a:r>
              <a:rPr lang="en-US" dirty="0" smtClean="0">
                <a:sym typeface="Wingdings"/>
              </a:rPr>
              <a:t>Hues are good for categorical data</a:t>
            </a:r>
          </a:p>
          <a:p>
            <a:endParaRPr lang="en-US" dirty="0" smtClean="0"/>
          </a:p>
          <a:p>
            <a:r>
              <a:rPr lang="en-US" dirty="0"/>
              <a:t>Some help : </a:t>
            </a:r>
            <a:r>
              <a:rPr lang="en-US" dirty="0">
                <a:hlinkClick r:id="rId2"/>
              </a:rPr>
              <a:t>http://colorbrewer2.org</a:t>
            </a:r>
            <a:r>
              <a:rPr lang="en-US" dirty="0" smtClean="0">
                <a:hlinkClick r:id="rId2"/>
              </a:rPr>
              <a:t>/</a:t>
            </a:r>
            <a:endParaRPr lang="en-US" dirty="0"/>
          </a:p>
        </p:txBody>
      </p:sp>
      <p:sp>
        <p:nvSpPr>
          <p:cNvPr id="4" name="Footer Placeholder 3"/>
          <p:cNvSpPr>
            <a:spLocks noGrp="1"/>
          </p:cNvSpPr>
          <p:nvPr>
            <p:ph type="ftr" sz="quarter" idx="11"/>
          </p:nvPr>
        </p:nvSpPr>
        <p:spPr/>
        <p:txBody>
          <a:bodyPr/>
          <a:lstStyle/>
          <a:p>
            <a:r>
              <a:rPr lang="de-DE" smtClean="0"/>
              <a:t>Data Viz 1 - R - Medic Masters 2017/2018</a:t>
            </a:r>
            <a:endParaRPr lang="en-US"/>
          </a:p>
        </p:txBody>
      </p:sp>
      <p:pic>
        <p:nvPicPr>
          <p:cNvPr id="5" name="Picture 4"/>
          <p:cNvPicPr>
            <a:picLocks noChangeAspect="1"/>
          </p:cNvPicPr>
          <p:nvPr/>
        </p:nvPicPr>
        <p:blipFill>
          <a:blip r:embed="rId3"/>
          <a:stretch>
            <a:fillRect/>
          </a:stretch>
        </p:blipFill>
        <p:spPr>
          <a:xfrm>
            <a:off x="422030" y="1969476"/>
            <a:ext cx="6286500" cy="3771900"/>
          </a:xfrm>
          <a:prstGeom prst="rect">
            <a:avLst/>
          </a:prstGeom>
        </p:spPr>
      </p:pic>
      <p:sp>
        <p:nvSpPr>
          <p:cNvPr id="6" name="Slide Number Placeholder 5"/>
          <p:cNvSpPr>
            <a:spLocks noGrp="1"/>
          </p:cNvSpPr>
          <p:nvPr>
            <p:ph type="sldNum" sz="quarter" idx="12"/>
          </p:nvPr>
        </p:nvSpPr>
        <p:spPr/>
        <p:txBody>
          <a:bodyPr/>
          <a:lstStyle/>
          <a:p>
            <a:fld id="{FA42DE9B-20C7-BA4E-BD25-C971106D2331}" type="slidenum">
              <a:rPr lang="en-US" smtClean="0"/>
              <a:t>24</a:t>
            </a:fld>
            <a:endParaRPr lang="en-US"/>
          </a:p>
        </p:txBody>
      </p:sp>
    </p:spTree>
    <p:extLst>
      <p:ext uri="{BB962C8B-B14F-4D97-AF65-F5344CB8AC3E}">
        <p14:creationId xmlns:p14="http://schemas.microsoft.com/office/powerpoint/2010/main" val="1127034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for continuous variables isn’t always a good choice </a:t>
            </a:r>
            <a:endParaRPr lang="en-US" dirty="0"/>
          </a:p>
        </p:txBody>
      </p:sp>
      <p:sp>
        <p:nvSpPr>
          <p:cNvPr id="3" name="Content Placeholder 2"/>
          <p:cNvSpPr>
            <a:spLocks noGrp="1"/>
          </p:cNvSpPr>
          <p:nvPr>
            <p:ph idx="1"/>
          </p:nvPr>
        </p:nvSpPr>
        <p:spPr>
          <a:xfrm>
            <a:off x="838200" y="2011680"/>
            <a:ext cx="4256314" cy="4165283"/>
          </a:xfrm>
        </p:spPr>
        <p:txBody>
          <a:bodyPr/>
          <a:lstStyle/>
          <a:p>
            <a:r>
              <a:rPr lang="en-US" dirty="0" smtClean="0">
                <a:sym typeface="Wingdings"/>
              </a:rPr>
              <a:t>Perception </a:t>
            </a:r>
            <a:r>
              <a:rPr lang="en-US" dirty="0">
                <a:sym typeface="Wingdings"/>
              </a:rPr>
              <a:t>of color changes dependent on </a:t>
            </a:r>
            <a:r>
              <a:rPr lang="en-US" dirty="0" smtClean="0">
                <a:sym typeface="Wingdings"/>
              </a:rPr>
              <a:t>background</a:t>
            </a:r>
          </a:p>
          <a:p>
            <a:endParaRPr lang="en-US" dirty="0">
              <a:sym typeface="Wingdings"/>
            </a:endParaRPr>
          </a:p>
          <a:p>
            <a:r>
              <a:rPr lang="en-US" dirty="0" smtClean="0">
                <a:sym typeface="Wingdings"/>
              </a:rPr>
              <a:t>Means that depending on surround colors, different interpretations can occurs for the same color value</a:t>
            </a:r>
            <a:endParaRPr lang="en-US" dirty="0">
              <a:sym typeface="Wingdings"/>
            </a:endParaRPr>
          </a:p>
          <a:p>
            <a:endParaRPr lang="en-US" dirty="0"/>
          </a:p>
        </p:txBody>
      </p:sp>
      <p:sp>
        <p:nvSpPr>
          <p:cNvPr id="4" name="Footer Placeholder 3"/>
          <p:cNvSpPr>
            <a:spLocks noGrp="1"/>
          </p:cNvSpPr>
          <p:nvPr>
            <p:ph type="ftr" sz="quarter" idx="11"/>
          </p:nvPr>
        </p:nvSpPr>
        <p:spPr/>
        <p:txBody>
          <a:bodyPr/>
          <a:lstStyle/>
          <a:p>
            <a:r>
              <a:rPr lang="de-DE" smtClean="0"/>
              <a:t>Data Viz 1 - R - Medic Masters 2017/2018</a:t>
            </a:r>
            <a:endParaRPr lang="en-US"/>
          </a:p>
        </p:txBody>
      </p:sp>
      <p:sp>
        <p:nvSpPr>
          <p:cNvPr id="5" name="Slide Number Placeholder 4"/>
          <p:cNvSpPr>
            <a:spLocks noGrp="1"/>
          </p:cNvSpPr>
          <p:nvPr>
            <p:ph type="sldNum" sz="quarter" idx="12"/>
          </p:nvPr>
        </p:nvSpPr>
        <p:spPr/>
        <p:txBody>
          <a:bodyPr/>
          <a:lstStyle/>
          <a:p>
            <a:fld id="{FA42DE9B-20C7-BA4E-BD25-C971106D2331}" type="slidenum">
              <a:rPr lang="en-US" smtClean="0"/>
              <a:t>25</a:t>
            </a:fld>
            <a:endParaRPr lang="en-US"/>
          </a:p>
        </p:txBody>
      </p:sp>
      <p:pic>
        <p:nvPicPr>
          <p:cNvPr id="6" name="Picture 5"/>
          <p:cNvPicPr>
            <a:picLocks noChangeAspect="1"/>
          </p:cNvPicPr>
          <p:nvPr/>
        </p:nvPicPr>
        <p:blipFill>
          <a:blip r:embed="rId2"/>
          <a:stretch>
            <a:fillRect/>
          </a:stretch>
        </p:blipFill>
        <p:spPr>
          <a:xfrm>
            <a:off x="5401887" y="1870075"/>
            <a:ext cx="6158742" cy="4516410"/>
          </a:xfrm>
          <a:prstGeom prst="rect">
            <a:avLst/>
          </a:prstGeom>
        </p:spPr>
      </p:pic>
    </p:spTree>
    <p:extLst>
      <p:ext uri="{BB962C8B-B14F-4D97-AF65-F5344CB8AC3E}">
        <p14:creationId xmlns:p14="http://schemas.microsoft.com/office/powerpoint/2010/main" val="1544766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Heat maps are</a:t>
            </a:r>
            <a:r>
              <a:rPr lang="is-IS" dirty="0" smtClean="0"/>
              <a:t> used</a:t>
            </a:r>
            <a:endParaRPr lang="en-US" dirty="0"/>
          </a:p>
        </p:txBody>
      </p:sp>
      <p:sp>
        <p:nvSpPr>
          <p:cNvPr id="4" name="Footer Placeholder 3"/>
          <p:cNvSpPr>
            <a:spLocks noGrp="1"/>
          </p:cNvSpPr>
          <p:nvPr>
            <p:ph type="ftr" sz="quarter" idx="11"/>
          </p:nvPr>
        </p:nvSpPr>
        <p:spPr/>
        <p:txBody>
          <a:bodyPr/>
          <a:lstStyle/>
          <a:p>
            <a:r>
              <a:rPr lang="de-DE" smtClean="0"/>
              <a:t>Data Viz 1 - R - Medic Masters 2017/2018</a:t>
            </a:r>
            <a:endParaRPr lang="en-US"/>
          </a:p>
        </p:txBody>
      </p:sp>
      <p:sp>
        <p:nvSpPr>
          <p:cNvPr id="5" name="Slide Number Placeholder 4"/>
          <p:cNvSpPr>
            <a:spLocks noGrp="1"/>
          </p:cNvSpPr>
          <p:nvPr>
            <p:ph type="sldNum" sz="quarter" idx="12"/>
          </p:nvPr>
        </p:nvSpPr>
        <p:spPr/>
        <p:txBody>
          <a:bodyPr/>
          <a:lstStyle/>
          <a:p>
            <a:fld id="{FA42DE9B-20C7-BA4E-BD25-C971106D2331}" type="slidenum">
              <a:rPr lang="en-US" smtClean="0"/>
              <a:t>26</a:t>
            </a:fld>
            <a:endParaRPr lang="en-US"/>
          </a:p>
        </p:txBody>
      </p:sp>
      <p:grpSp>
        <p:nvGrpSpPr>
          <p:cNvPr id="11" name="Group 10"/>
          <p:cNvGrpSpPr/>
          <p:nvPr/>
        </p:nvGrpSpPr>
        <p:grpSpPr>
          <a:xfrm>
            <a:off x="476668" y="2177112"/>
            <a:ext cx="2793187" cy="3284672"/>
            <a:chOff x="919892" y="1825625"/>
            <a:chExt cx="2793187" cy="3284672"/>
          </a:xfrm>
        </p:grpSpPr>
        <p:pic>
          <p:nvPicPr>
            <p:cNvPr id="6" name="Picture 5"/>
            <p:cNvPicPr>
              <a:picLocks noChangeAspect="1"/>
            </p:cNvPicPr>
            <p:nvPr/>
          </p:nvPicPr>
          <p:blipFill>
            <a:blip r:embed="rId2"/>
            <a:stretch>
              <a:fillRect/>
            </a:stretch>
          </p:blipFill>
          <p:spPr>
            <a:xfrm>
              <a:off x="919892" y="1825625"/>
              <a:ext cx="2793187" cy="2495006"/>
            </a:xfrm>
            <a:prstGeom prst="rect">
              <a:avLst/>
            </a:prstGeom>
          </p:spPr>
        </p:pic>
        <p:sp>
          <p:nvSpPr>
            <p:cNvPr id="7" name="Rectangle 6"/>
            <p:cNvSpPr/>
            <p:nvPr/>
          </p:nvSpPr>
          <p:spPr>
            <a:xfrm>
              <a:off x="919892" y="4279300"/>
              <a:ext cx="2793187" cy="830997"/>
            </a:xfrm>
            <a:prstGeom prst="rect">
              <a:avLst/>
            </a:prstGeom>
          </p:spPr>
          <p:txBody>
            <a:bodyPr wrap="square">
              <a:spAutoFit/>
            </a:bodyPr>
            <a:lstStyle/>
            <a:p>
              <a:r>
                <a:rPr lang="en-US" sz="1200" dirty="0" smtClean="0"/>
                <a:t>Prickrell J, et al. Detection </a:t>
              </a:r>
              <a:r>
                <a:rPr lang="en-US" sz="1200" dirty="0"/>
                <a:t>and interpretation of shared genetic influences on 42 human </a:t>
              </a:r>
              <a:r>
                <a:rPr lang="en-US" sz="1200" dirty="0" smtClean="0"/>
                <a:t>traits. Nature Genetics.</a:t>
              </a:r>
              <a:r>
                <a:rPr lang="en-US" sz="1200" dirty="0"/>
                <a:t> doi:10.1038/ng.3570</a:t>
              </a:r>
            </a:p>
          </p:txBody>
        </p:sp>
      </p:grpSp>
      <p:grpSp>
        <p:nvGrpSpPr>
          <p:cNvPr id="12" name="Group 11"/>
          <p:cNvGrpSpPr/>
          <p:nvPr/>
        </p:nvGrpSpPr>
        <p:grpSpPr>
          <a:xfrm>
            <a:off x="3683009" y="1275976"/>
            <a:ext cx="3066578" cy="4601307"/>
            <a:chOff x="4562711" y="1249851"/>
            <a:chExt cx="3066578" cy="4601307"/>
          </a:xfrm>
        </p:grpSpPr>
        <p:pic>
          <p:nvPicPr>
            <p:cNvPr id="8" name="Picture 7"/>
            <p:cNvPicPr>
              <a:picLocks noChangeAspect="1"/>
            </p:cNvPicPr>
            <p:nvPr/>
          </p:nvPicPr>
          <p:blipFill>
            <a:blip r:embed="rId3"/>
            <a:stretch>
              <a:fillRect/>
            </a:stretch>
          </p:blipFill>
          <p:spPr>
            <a:xfrm>
              <a:off x="4562711" y="1249851"/>
              <a:ext cx="3066577" cy="3831600"/>
            </a:xfrm>
            <a:prstGeom prst="rect">
              <a:avLst/>
            </a:prstGeom>
          </p:spPr>
        </p:pic>
        <p:sp>
          <p:nvSpPr>
            <p:cNvPr id="9" name="Rectangle 8"/>
            <p:cNvSpPr/>
            <p:nvPr/>
          </p:nvSpPr>
          <p:spPr>
            <a:xfrm>
              <a:off x="4562713" y="5020161"/>
              <a:ext cx="3066576" cy="830997"/>
            </a:xfrm>
            <a:prstGeom prst="rect">
              <a:avLst/>
            </a:prstGeom>
          </p:spPr>
          <p:txBody>
            <a:bodyPr wrap="square">
              <a:spAutoFit/>
            </a:bodyPr>
            <a:lstStyle/>
            <a:p>
              <a:r>
                <a:rPr lang="en-US" sz="1200" dirty="0" smtClean="0"/>
                <a:t>Yoo H, et al. A </a:t>
              </a:r>
              <a:r>
                <a:rPr lang="en-US" sz="1200" dirty="0"/>
                <a:t>recurrent inactivating mutation in </a:t>
              </a:r>
              <a:r>
                <a:rPr lang="en-US" sz="1200" i="1" dirty="0"/>
                <a:t>RHOA</a:t>
              </a:r>
              <a:r>
                <a:rPr lang="en-US" sz="1200" dirty="0"/>
                <a:t> GTPase in angioimmunoblastic T cell </a:t>
              </a:r>
              <a:r>
                <a:rPr lang="en-US" sz="1200" dirty="0" smtClean="0"/>
                <a:t>lymphoma. Nature Genetics.  doi:10.1038/ng.2916</a:t>
              </a:r>
              <a:endParaRPr lang="en-US" sz="1200" dirty="0"/>
            </a:p>
          </p:txBody>
        </p:sp>
      </p:grpSp>
      <p:grpSp>
        <p:nvGrpSpPr>
          <p:cNvPr id="14" name="Group 13"/>
          <p:cNvGrpSpPr/>
          <p:nvPr/>
        </p:nvGrpSpPr>
        <p:grpSpPr>
          <a:xfrm>
            <a:off x="7162740" y="1377877"/>
            <a:ext cx="4191060" cy="4093475"/>
            <a:chOff x="6196148" y="1480127"/>
            <a:chExt cx="4191060" cy="4093475"/>
          </a:xfrm>
        </p:grpSpPr>
        <p:pic>
          <p:nvPicPr>
            <p:cNvPr id="10" name="Picture 9"/>
            <p:cNvPicPr>
              <a:picLocks noChangeAspect="1"/>
            </p:cNvPicPr>
            <p:nvPr/>
          </p:nvPicPr>
          <p:blipFill>
            <a:blip r:embed="rId4"/>
            <a:stretch>
              <a:fillRect/>
            </a:stretch>
          </p:blipFill>
          <p:spPr>
            <a:xfrm>
              <a:off x="6196148" y="1480127"/>
              <a:ext cx="4191060" cy="3553097"/>
            </a:xfrm>
            <a:prstGeom prst="rect">
              <a:avLst/>
            </a:prstGeom>
          </p:spPr>
        </p:pic>
        <p:sp>
          <p:nvSpPr>
            <p:cNvPr id="13" name="Rectangle 12"/>
            <p:cNvSpPr/>
            <p:nvPr/>
          </p:nvSpPr>
          <p:spPr>
            <a:xfrm>
              <a:off x="6196148" y="4927271"/>
              <a:ext cx="4191060" cy="646331"/>
            </a:xfrm>
            <a:prstGeom prst="rect">
              <a:avLst/>
            </a:prstGeom>
          </p:spPr>
          <p:txBody>
            <a:bodyPr wrap="square">
              <a:spAutoFit/>
            </a:bodyPr>
            <a:lstStyle/>
            <a:p>
              <a:r>
                <a:rPr lang="en-US" sz="1200" dirty="0"/>
                <a:t>Papillon-Cavanagh </a:t>
              </a:r>
              <a:r>
                <a:rPr lang="en-US" sz="1200" dirty="0" smtClean="0"/>
                <a:t>S, et al. </a:t>
              </a:r>
              <a:r>
                <a:rPr lang="en-US" sz="1200" u="sng" dirty="0" smtClean="0"/>
                <a:t>Impaired </a:t>
              </a:r>
              <a:r>
                <a:rPr lang="en-US" sz="1200" u="sng" dirty="0"/>
                <a:t>H3K36 methylation defines a subset of head and neck squamous cell </a:t>
              </a:r>
              <a:r>
                <a:rPr lang="en-US" sz="1200" u="sng" dirty="0" smtClean="0"/>
                <a:t>carcinomas</a:t>
              </a:r>
              <a:r>
                <a:rPr lang="en-US" sz="1200" dirty="0" smtClean="0"/>
                <a:t> Nature </a:t>
              </a:r>
              <a:r>
                <a:rPr lang="en-US" sz="1200" dirty="0"/>
                <a:t>Genetics 49, 180–185 (2017) doi:10.1038/ng.3757</a:t>
              </a:r>
            </a:p>
          </p:txBody>
        </p:sp>
      </p:grpSp>
    </p:spTree>
    <p:extLst>
      <p:ext uri="{BB962C8B-B14F-4D97-AF65-F5344CB8AC3E}">
        <p14:creationId xmlns:p14="http://schemas.microsoft.com/office/powerpoint/2010/main" val="495973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redundancy </a:t>
            </a:r>
            <a:endParaRPr lang="en-US" dirty="0"/>
          </a:p>
        </p:txBody>
      </p:sp>
      <p:sp>
        <p:nvSpPr>
          <p:cNvPr id="4" name="Footer Placeholder 3"/>
          <p:cNvSpPr>
            <a:spLocks noGrp="1"/>
          </p:cNvSpPr>
          <p:nvPr>
            <p:ph type="ftr" sz="quarter" idx="11"/>
          </p:nvPr>
        </p:nvSpPr>
        <p:spPr/>
        <p:txBody>
          <a:bodyPr/>
          <a:lstStyle/>
          <a:p>
            <a:r>
              <a:rPr lang="de-DE" smtClean="0"/>
              <a:t>Data Viz 1 - R - Medic Masters 2017/2018</a:t>
            </a:r>
            <a:endParaRPr lang="en-US"/>
          </a:p>
        </p:txBody>
      </p:sp>
      <p:pic>
        <p:nvPicPr>
          <p:cNvPr id="5" name="Picture 4"/>
          <p:cNvPicPr>
            <a:picLocks noChangeAspect="1"/>
          </p:cNvPicPr>
          <p:nvPr/>
        </p:nvPicPr>
        <p:blipFill>
          <a:blip r:embed="rId2"/>
          <a:stretch>
            <a:fillRect/>
          </a:stretch>
        </p:blipFill>
        <p:spPr>
          <a:xfrm>
            <a:off x="3121270" y="1527721"/>
            <a:ext cx="5955311" cy="3867215"/>
          </a:xfrm>
          <a:prstGeom prst="rect">
            <a:avLst/>
          </a:prstGeom>
        </p:spPr>
      </p:pic>
      <p:sp>
        <p:nvSpPr>
          <p:cNvPr id="6" name="Content Placeholder 5"/>
          <p:cNvSpPr>
            <a:spLocks noGrp="1"/>
          </p:cNvSpPr>
          <p:nvPr>
            <p:ph idx="1"/>
          </p:nvPr>
        </p:nvSpPr>
        <p:spPr>
          <a:xfrm>
            <a:off x="838200" y="5574323"/>
            <a:ext cx="10515600" cy="602640"/>
          </a:xfrm>
        </p:spPr>
        <p:txBody>
          <a:bodyPr/>
          <a:lstStyle/>
          <a:p>
            <a:r>
              <a:rPr lang="en-US" dirty="0" smtClean="0"/>
              <a:t>What is color telling us?</a:t>
            </a:r>
            <a:endParaRPr lang="en-US" dirty="0"/>
          </a:p>
        </p:txBody>
      </p:sp>
      <p:sp>
        <p:nvSpPr>
          <p:cNvPr id="7" name="Slide Number Placeholder 6"/>
          <p:cNvSpPr>
            <a:spLocks noGrp="1"/>
          </p:cNvSpPr>
          <p:nvPr>
            <p:ph type="sldNum" sz="quarter" idx="12"/>
          </p:nvPr>
        </p:nvSpPr>
        <p:spPr/>
        <p:txBody>
          <a:bodyPr/>
          <a:lstStyle/>
          <a:p>
            <a:fld id="{FA42DE9B-20C7-BA4E-BD25-C971106D2331}" type="slidenum">
              <a:rPr lang="en-US" smtClean="0"/>
              <a:t>27</a:t>
            </a:fld>
            <a:endParaRPr lang="en-US"/>
          </a:p>
        </p:txBody>
      </p:sp>
    </p:spTree>
    <p:extLst>
      <p:ext uri="{BB962C8B-B14F-4D97-AF65-F5344CB8AC3E}">
        <p14:creationId xmlns:p14="http://schemas.microsoft.com/office/powerpoint/2010/main" val="4128052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Overplotting</a:t>
            </a:r>
            <a:endParaRPr lang="en-US" dirty="0"/>
          </a:p>
        </p:txBody>
      </p:sp>
      <p:sp>
        <p:nvSpPr>
          <p:cNvPr id="3" name="Content Placeholder 2"/>
          <p:cNvSpPr>
            <a:spLocks noGrp="1"/>
          </p:cNvSpPr>
          <p:nvPr>
            <p:ph idx="1"/>
          </p:nvPr>
        </p:nvSpPr>
        <p:spPr>
          <a:xfrm>
            <a:off x="838200" y="1825625"/>
            <a:ext cx="5536223" cy="4351338"/>
          </a:xfrm>
        </p:spPr>
        <p:txBody>
          <a:bodyPr/>
          <a:lstStyle/>
          <a:p>
            <a:r>
              <a:rPr lang="en-US" dirty="0" smtClean="0"/>
              <a:t>Too many data points </a:t>
            </a:r>
          </a:p>
          <a:p>
            <a:endParaRPr lang="en-US" dirty="0" smtClean="0"/>
          </a:p>
          <a:p>
            <a:r>
              <a:rPr lang="en-US" dirty="0" smtClean="0"/>
              <a:t>Hard to see any information about density of data when all points are solid black dots</a:t>
            </a:r>
          </a:p>
          <a:p>
            <a:endParaRPr lang="en-US" dirty="0"/>
          </a:p>
          <a:p>
            <a:r>
              <a:rPr lang="en-US" dirty="0" smtClean="0"/>
              <a:t>Information about the data becomes less clear with more data points</a:t>
            </a:r>
            <a:endParaRPr lang="en-US" dirty="0"/>
          </a:p>
        </p:txBody>
      </p:sp>
      <p:sp>
        <p:nvSpPr>
          <p:cNvPr id="4" name="Footer Placeholder 3"/>
          <p:cNvSpPr>
            <a:spLocks noGrp="1"/>
          </p:cNvSpPr>
          <p:nvPr>
            <p:ph type="ftr" sz="quarter" idx="11"/>
          </p:nvPr>
        </p:nvSpPr>
        <p:spPr/>
        <p:txBody>
          <a:bodyPr/>
          <a:lstStyle/>
          <a:p>
            <a:r>
              <a:rPr lang="de-DE" smtClean="0"/>
              <a:t>Data Viz 1 - R - Medic Masters 2017/2018</a:t>
            </a:r>
            <a:endParaRPr lang="en-US"/>
          </a:p>
        </p:txBody>
      </p:sp>
      <p:grpSp>
        <p:nvGrpSpPr>
          <p:cNvPr id="5" name="Group 4"/>
          <p:cNvGrpSpPr/>
          <p:nvPr/>
        </p:nvGrpSpPr>
        <p:grpSpPr>
          <a:xfrm>
            <a:off x="7361521" y="598742"/>
            <a:ext cx="3825225" cy="5457500"/>
            <a:chOff x="7361521" y="598742"/>
            <a:chExt cx="3825225" cy="5457500"/>
          </a:xfrm>
        </p:grpSpPr>
        <p:pic>
          <p:nvPicPr>
            <p:cNvPr id="8" name="Picture 7"/>
            <p:cNvPicPr>
              <a:picLocks noChangeAspect="1"/>
            </p:cNvPicPr>
            <p:nvPr/>
          </p:nvPicPr>
          <p:blipFill>
            <a:blip r:embed="rId2"/>
            <a:stretch>
              <a:fillRect/>
            </a:stretch>
          </p:blipFill>
          <p:spPr>
            <a:xfrm>
              <a:off x="7361521" y="598742"/>
              <a:ext cx="3825225" cy="2484000"/>
            </a:xfrm>
            <a:prstGeom prst="rect">
              <a:avLst/>
            </a:prstGeom>
          </p:spPr>
        </p:pic>
        <p:pic>
          <p:nvPicPr>
            <p:cNvPr id="9" name="Picture 8"/>
            <p:cNvPicPr>
              <a:picLocks noChangeAspect="1"/>
            </p:cNvPicPr>
            <p:nvPr/>
          </p:nvPicPr>
          <p:blipFill>
            <a:blip r:embed="rId3"/>
            <a:stretch>
              <a:fillRect/>
            </a:stretch>
          </p:blipFill>
          <p:spPr>
            <a:xfrm>
              <a:off x="7361521" y="3572242"/>
              <a:ext cx="3825225" cy="2484000"/>
            </a:xfrm>
            <a:prstGeom prst="rect">
              <a:avLst/>
            </a:prstGeom>
          </p:spPr>
        </p:pic>
      </p:grpSp>
      <p:sp>
        <p:nvSpPr>
          <p:cNvPr id="12" name="Slide Number Placeholder 11"/>
          <p:cNvSpPr>
            <a:spLocks noGrp="1"/>
          </p:cNvSpPr>
          <p:nvPr>
            <p:ph type="sldNum" sz="quarter" idx="12"/>
          </p:nvPr>
        </p:nvSpPr>
        <p:spPr/>
        <p:txBody>
          <a:bodyPr/>
          <a:lstStyle/>
          <a:p>
            <a:fld id="{FA42DE9B-20C7-BA4E-BD25-C971106D2331}" type="slidenum">
              <a:rPr lang="en-US" smtClean="0"/>
              <a:t>28</a:t>
            </a:fld>
            <a:endParaRPr lang="en-US"/>
          </a:p>
        </p:txBody>
      </p:sp>
    </p:spTree>
    <p:extLst>
      <p:ext uri="{BB962C8B-B14F-4D97-AF65-F5344CB8AC3E}">
        <p14:creationId xmlns:p14="http://schemas.microsoft.com/office/powerpoint/2010/main" val="15742201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Reducing </a:t>
            </a:r>
            <a:r>
              <a:rPr lang="en-US" dirty="0" err="1" smtClean="0"/>
              <a:t>Overplotting</a:t>
            </a:r>
            <a:endParaRPr lang="en-US" dirty="0"/>
          </a:p>
        </p:txBody>
      </p:sp>
      <p:sp>
        <p:nvSpPr>
          <p:cNvPr id="4" name="Footer Placeholder 3"/>
          <p:cNvSpPr>
            <a:spLocks noGrp="1"/>
          </p:cNvSpPr>
          <p:nvPr>
            <p:ph type="ftr" sz="quarter" idx="11"/>
          </p:nvPr>
        </p:nvSpPr>
        <p:spPr/>
        <p:txBody>
          <a:bodyPr/>
          <a:lstStyle/>
          <a:p>
            <a:r>
              <a:rPr lang="de-DE" smtClean="0"/>
              <a:t>Data Viz 1 - R - Medic Masters 2017/2018</a:t>
            </a:r>
            <a:endParaRPr lang="en-US"/>
          </a:p>
        </p:txBody>
      </p:sp>
      <p:sp>
        <p:nvSpPr>
          <p:cNvPr id="5" name="Content Placeholder 2"/>
          <p:cNvSpPr>
            <a:spLocks noGrp="1"/>
          </p:cNvSpPr>
          <p:nvPr>
            <p:ph idx="1"/>
          </p:nvPr>
        </p:nvSpPr>
        <p:spPr>
          <a:xfrm>
            <a:off x="838200" y="1825625"/>
            <a:ext cx="6356267" cy="4351338"/>
          </a:xfrm>
        </p:spPr>
        <p:txBody>
          <a:bodyPr>
            <a:normAutofit/>
          </a:bodyPr>
          <a:lstStyle/>
          <a:p>
            <a:r>
              <a:rPr lang="en-US" i="1" dirty="0" smtClean="0"/>
              <a:t>Size</a:t>
            </a:r>
            <a:r>
              <a:rPr lang="en-US" dirty="0" smtClean="0"/>
              <a:t> </a:t>
            </a:r>
            <a:r>
              <a:rPr lang="en-US" dirty="0" smtClean="0">
                <a:sym typeface="Wingdings"/>
              </a:rPr>
              <a:t> smaller points are easier to see</a:t>
            </a:r>
          </a:p>
          <a:p>
            <a:r>
              <a:rPr lang="en-US" i="1" dirty="0"/>
              <a:t>Shape </a:t>
            </a:r>
            <a:r>
              <a:rPr lang="en-US" dirty="0" smtClean="0">
                <a:sym typeface="Wingdings"/>
              </a:rPr>
              <a:t> </a:t>
            </a:r>
            <a:r>
              <a:rPr lang="en-US" dirty="0" smtClean="0"/>
              <a:t>Hollow circles objects are better</a:t>
            </a:r>
          </a:p>
          <a:p>
            <a:r>
              <a:rPr lang="en-US" i="1" dirty="0" smtClean="0"/>
              <a:t>Jitter</a:t>
            </a:r>
            <a:r>
              <a:rPr lang="en-US" dirty="0"/>
              <a:t> </a:t>
            </a:r>
            <a:r>
              <a:rPr lang="en-US" dirty="0" smtClean="0">
                <a:sym typeface="Wingdings"/>
              </a:rPr>
              <a:t> </a:t>
            </a:r>
            <a:r>
              <a:rPr lang="en-US" dirty="0" smtClean="0"/>
              <a:t>adds random noise to x and y axis point</a:t>
            </a:r>
          </a:p>
          <a:p>
            <a:pPr lvl="1"/>
            <a:r>
              <a:rPr lang="en-US" dirty="0" smtClean="0"/>
              <a:t>Makes it easier to see points that overlay</a:t>
            </a:r>
          </a:p>
          <a:p>
            <a:r>
              <a:rPr lang="en-US" i="1" dirty="0" smtClean="0"/>
              <a:t>Alpha </a:t>
            </a:r>
            <a:r>
              <a:rPr lang="en-US" i="1" dirty="0" smtClean="0">
                <a:sym typeface="Wingdings"/>
              </a:rPr>
              <a:t></a:t>
            </a:r>
            <a:r>
              <a:rPr lang="en-US" dirty="0" smtClean="0"/>
              <a:t> alters the transparency</a:t>
            </a:r>
          </a:p>
          <a:p>
            <a:pPr lvl="1"/>
            <a:r>
              <a:rPr lang="en-US" dirty="0" smtClean="0"/>
              <a:t>Allows you to see density</a:t>
            </a:r>
          </a:p>
        </p:txBody>
      </p:sp>
      <p:pic>
        <p:nvPicPr>
          <p:cNvPr id="6" name="Picture 5"/>
          <p:cNvPicPr>
            <a:picLocks noChangeAspect="1"/>
          </p:cNvPicPr>
          <p:nvPr/>
        </p:nvPicPr>
        <p:blipFill>
          <a:blip r:embed="rId2"/>
          <a:stretch>
            <a:fillRect/>
          </a:stretch>
        </p:blipFill>
        <p:spPr>
          <a:xfrm>
            <a:off x="7361521" y="598742"/>
            <a:ext cx="3825225" cy="2484000"/>
          </a:xfrm>
          <a:prstGeom prst="rect">
            <a:avLst/>
          </a:prstGeom>
        </p:spPr>
      </p:pic>
      <p:pic>
        <p:nvPicPr>
          <p:cNvPr id="7" name="Picture 6"/>
          <p:cNvPicPr>
            <a:picLocks noChangeAspect="1"/>
          </p:cNvPicPr>
          <p:nvPr/>
        </p:nvPicPr>
        <p:blipFill>
          <a:blip r:embed="rId3"/>
          <a:stretch>
            <a:fillRect/>
          </a:stretch>
        </p:blipFill>
        <p:spPr>
          <a:xfrm>
            <a:off x="7361521" y="3572242"/>
            <a:ext cx="3825225" cy="2484000"/>
          </a:xfrm>
          <a:prstGeom prst="rect">
            <a:avLst/>
          </a:prstGeom>
        </p:spPr>
      </p:pic>
      <p:sp>
        <p:nvSpPr>
          <p:cNvPr id="8" name="Slide Number Placeholder 7"/>
          <p:cNvSpPr>
            <a:spLocks noGrp="1"/>
          </p:cNvSpPr>
          <p:nvPr>
            <p:ph type="sldNum" sz="quarter" idx="12"/>
          </p:nvPr>
        </p:nvSpPr>
        <p:spPr/>
        <p:txBody>
          <a:bodyPr/>
          <a:lstStyle/>
          <a:p>
            <a:fld id="{FA42DE9B-20C7-BA4E-BD25-C971106D2331}" type="slidenum">
              <a:rPr lang="en-US" smtClean="0"/>
              <a:t>29</a:t>
            </a:fld>
            <a:endParaRPr lang="en-US"/>
          </a:p>
        </p:txBody>
      </p:sp>
    </p:spTree>
    <p:extLst>
      <p:ext uri="{BB962C8B-B14F-4D97-AF65-F5344CB8AC3E}">
        <p14:creationId xmlns:p14="http://schemas.microsoft.com/office/powerpoint/2010/main" val="7138100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did last time</a:t>
            </a:r>
            <a:endParaRPr lang="en-US" dirty="0"/>
          </a:p>
        </p:txBody>
      </p:sp>
      <p:sp>
        <p:nvSpPr>
          <p:cNvPr id="3" name="Content Placeholder 2"/>
          <p:cNvSpPr>
            <a:spLocks noGrp="1"/>
          </p:cNvSpPr>
          <p:nvPr>
            <p:ph idx="1"/>
          </p:nvPr>
        </p:nvSpPr>
        <p:spPr/>
        <p:txBody>
          <a:bodyPr/>
          <a:lstStyle/>
          <a:p>
            <a:r>
              <a:rPr lang="en-US" dirty="0" smtClean="0"/>
              <a:t>How to write our own functions</a:t>
            </a:r>
          </a:p>
          <a:p>
            <a:r>
              <a:rPr lang="en-US" dirty="0" smtClean="0"/>
              <a:t>Format of function</a:t>
            </a:r>
          </a:p>
          <a:p>
            <a:pPr lvl="1"/>
            <a:r>
              <a:rPr lang="en-US" dirty="0" smtClean="0"/>
              <a:t>Take argument that may have defaults</a:t>
            </a:r>
          </a:p>
          <a:p>
            <a:pPr lvl="1"/>
            <a:r>
              <a:rPr lang="en-US" dirty="0" smtClean="0"/>
              <a:t>Return output</a:t>
            </a:r>
          </a:p>
          <a:p>
            <a:r>
              <a:rPr lang="en-US" dirty="0" smtClean="0"/>
              <a:t>Learned about scoping in R</a:t>
            </a:r>
          </a:p>
          <a:p>
            <a:r>
              <a:rPr lang="en-US" dirty="0" smtClean="0"/>
              <a:t>Writing checks within functions and creating error messages</a:t>
            </a:r>
          </a:p>
          <a:p>
            <a:pPr lvl="1"/>
            <a:endParaRPr lang="en-US" dirty="0"/>
          </a:p>
        </p:txBody>
      </p:sp>
      <p:sp>
        <p:nvSpPr>
          <p:cNvPr id="4" name="Footer Placeholder 3"/>
          <p:cNvSpPr>
            <a:spLocks noGrp="1"/>
          </p:cNvSpPr>
          <p:nvPr>
            <p:ph type="ftr" sz="quarter" idx="11"/>
          </p:nvPr>
        </p:nvSpPr>
        <p:spPr/>
        <p:txBody>
          <a:bodyPr/>
          <a:lstStyle/>
          <a:p>
            <a:r>
              <a:rPr lang="de-DE" smtClean="0"/>
              <a:t>Data Viz 1 - R - Medic Masters 2017/2018</a:t>
            </a:r>
            <a:endParaRPr lang="en-US"/>
          </a:p>
        </p:txBody>
      </p:sp>
      <p:sp>
        <p:nvSpPr>
          <p:cNvPr id="5" name="Slide Number Placeholder 4"/>
          <p:cNvSpPr>
            <a:spLocks noGrp="1"/>
          </p:cNvSpPr>
          <p:nvPr>
            <p:ph type="sldNum" sz="quarter" idx="12"/>
          </p:nvPr>
        </p:nvSpPr>
        <p:spPr/>
        <p:txBody>
          <a:bodyPr/>
          <a:lstStyle/>
          <a:p>
            <a:fld id="{20E48F77-2026-6E46-BC20-8ECD99F9939E}" type="slidenum">
              <a:rPr lang="en-US" smtClean="0"/>
              <a:t>3</a:t>
            </a:fld>
            <a:endParaRPr lang="en-US"/>
          </a:p>
        </p:txBody>
      </p:sp>
    </p:spTree>
    <p:extLst>
      <p:ext uri="{BB962C8B-B14F-4D97-AF65-F5344CB8AC3E}">
        <p14:creationId xmlns:p14="http://schemas.microsoft.com/office/powerpoint/2010/main" val="770169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PRACTICAL</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Attempt to fix </a:t>
            </a:r>
            <a:r>
              <a:rPr lang="en-US" dirty="0" err="1" smtClean="0"/>
              <a:t>overplotting</a:t>
            </a:r>
            <a:endParaRPr lang="en-US" dirty="0"/>
          </a:p>
        </p:txBody>
      </p:sp>
      <p:sp>
        <p:nvSpPr>
          <p:cNvPr id="4" name="Footer Placeholder 3"/>
          <p:cNvSpPr>
            <a:spLocks noGrp="1"/>
          </p:cNvSpPr>
          <p:nvPr>
            <p:ph type="ftr" sz="quarter" idx="11"/>
          </p:nvPr>
        </p:nvSpPr>
        <p:spPr/>
        <p:txBody>
          <a:bodyPr/>
          <a:lstStyle/>
          <a:p>
            <a:r>
              <a:rPr lang="en-US" smtClean="0"/>
              <a:t>Introduction to R - R - Masters 2017/2018</a:t>
            </a:r>
            <a:endParaRPr lang="en-US"/>
          </a:p>
        </p:txBody>
      </p:sp>
      <p:sp>
        <p:nvSpPr>
          <p:cNvPr id="5" name="Slide Number Placeholder 4"/>
          <p:cNvSpPr>
            <a:spLocks noGrp="1"/>
          </p:cNvSpPr>
          <p:nvPr>
            <p:ph type="sldNum" sz="quarter" idx="12"/>
          </p:nvPr>
        </p:nvSpPr>
        <p:spPr/>
        <p:txBody>
          <a:bodyPr/>
          <a:lstStyle/>
          <a:p>
            <a:fld id="{8D1287B6-9756-724B-97CD-32DD85545110}" type="slidenum">
              <a:rPr lang="en-US" smtClean="0"/>
              <a:t>30</a:t>
            </a:fld>
            <a:endParaRPr lang="en-US"/>
          </a:p>
        </p:txBody>
      </p:sp>
    </p:spTree>
    <p:extLst>
      <p:ext uri="{BB962C8B-B14F-4D97-AF65-F5344CB8AC3E}">
        <p14:creationId xmlns:p14="http://schemas.microsoft.com/office/powerpoint/2010/main" val="16483831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ALWAYS LOOK AT YOUR DATA!!!</a:t>
            </a:r>
            <a:endParaRPr lang="en-US" dirty="0"/>
          </a:p>
        </p:txBody>
      </p:sp>
      <p:sp>
        <p:nvSpPr>
          <p:cNvPr id="8" name="Text Placeholder 7"/>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de-DE" smtClean="0"/>
              <a:t>Data Viz 1 - R - Medic Masters 2017/2018</a:t>
            </a:r>
            <a:endParaRPr lang="en-US"/>
          </a:p>
        </p:txBody>
      </p:sp>
      <p:sp>
        <p:nvSpPr>
          <p:cNvPr id="2" name="Slide Number Placeholder 1"/>
          <p:cNvSpPr>
            <a:spLocks noGrp="1"/>
          </p:cNvSpPr>
          <p:nvPr>
            <p:ph type="sldNum" sz="quarter" idx="12"/>
          </p:nvPr>
        </p:nvSpPr>
        <p:spPr/>
        <p:txBody>
          <a:bodyPr/>
          <a:lstStyle/>
          <a:p>
            <a:fld id="{FA42DE9B-20C7-BA4E-BD25-C971106D2331}" type="slidenum">
              <a:rPr lang="en-US" smtClean="0"/>
              <a:t>4</a:t>
            </a:fld>
            <a:endParaRPr lang="en-US"/>
          </a:p>
        </p:txBody>
      </p:sp>
    </p:spTree>
    <p:extLst>
      <p:ext uri="{BB962C8B-B14F-4D97-AF65-F5344CB8AC3E}">
        <p14:creationId xmlns:p14="http://schemas.microsoft.com/office/powerpoint/2010/main" val="2089875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visualize your data?</a:t>
            </a:r>
            <a:endParaRPr lang="en-US" dirty="0"/>
          </a:p>
        </p:txBody>
      </p:sp>
      <p:sp>
        <p:nvSpPr>
          <p:cNvPr id="3" name="Content Placeholder 2"/>
          <p:cNvSpPr>
            <a:spLocks noGrp="1"/>
          </p:cNvSpPr>
          <p:nvPr>
            <p:ph idx="1"/>
          </p:nvPr>
        </p:nvSpPr>
        <p:spPr>
          <a:xfrm>
            <a:off x="838200" y="1825625"/>
            <a:ext cx="4920762" cy="4351338"/>
          </a:xfrm>
        </p:spPr>
        <p:txBody>
          <a:bodyPr/>
          <a:lstStyle/>
          <a:p>
            <a:r>
              <a:rPr lang="en-US" dirty="0" err="1" smtClean="0"/>
              <a:t>Ancombe’s</a:t>
            </a:r>
            <a:r>
              <a:rPr lang="en-US" dirty="0" smtClean="0"/>
              <a:t> quartet</a:t>
            </a:r>
          </a:p>
          <a:p>
            <a:endParaRPr lang="en-US" dirty="0"/>
          </a:p>
          <a:p>
            <a:r>
              <a:rPr lang="en-US" dirty="0" smtClean="0"/>
              <a:t>Nearly identical simple descriptive statistics</a:t>
            </a:r>
          </a:p>
          <a:p>
            <a:endParaRPr lang="en-US" dirty="0"/>
          </a:p>
          <a:p>
            <a:r>
              <a:rPr lang="en-US" dirty="0" smtClean="0"/>
              <a:t>Visualizing the data reveals their differences</a:t>
            </a:r>
          </a:p>
          <a:p>
            <a:pPr lvl="1"/>
            <a:endParaRPr lang="en-US" dirty="0" smtClean="0"/>
          </a:p>
          <a:p>
            <a:endParaRPr lang="en-US" dirty="0"/>
          </a:p>
        </p:txBody>
      </p:sp>
      <p:sp>
        <p:nvSpPr>
          <p:cNvPr id="4" name="Footer Placeholder 3"/>
          <p:cNvSpPr>
            <a:spLocks noGrp="1"/>
          </p:cNvSpPr>
          <p:nvPr>
            <p:ph type="ftr" sz="quarter" idx="11"/>
          </p:nvPr>
        </p:nvSpPr>
        <p:spPr/>
        <p:txBody>
          <a:bodyPr/>
          <a:lstStyle/>
          <a:p>
            <a:r>
              <a:rPr lang="de-DE" smtClean="0"/>
              <a:t>Data Viz 1 - R - Medic Masters 2017/2018</a:t>
            </a:r>
            <a:endParaRPr lang="en-US"/>
          </a:p>
        </p:txBody>
      </p:sp>
      <p:pic>
        <p:nvPicPr>
          <p:cNvPr id="5" name="Picture 4"/>
          <p:cNvPicPr>
            <a:picLocks noChangeAspect="1"/>
          </p:cNvPicPr>
          <p:nvPr/>
        </p:nvPicPr>
        <p:blipFill>
          <a:blip r:embed="rId2"/>
          <a:stretch>
            <a:fillRect/>
          </a:stretch>
        </p:blipFill>
        <p:spPr>
          <a:xfrm>
            <a:off x="5582780" y="1825625"/>
            <a:ext cx="5771020" cy="4197106"/>
          </a:xfrm>
          <a:prstGeom prst="rect">
            <a:avLst/>
          </a:prstGeom>
        </p:spPr>
      </p:pic>
      <p:sp>
        <p:nvSpPr>
          <p:cNvPr id="6" name="Slide Number Placeholder 5"/>
          <p:cNvSpPr>
            <a:spLocks noGrp="1"/>
          </p:cNvSpPr>
          <p:nvPr>
            <p:ph type="sldNum" sz="quarter" idx="12"/>
          </p:nvPr>
        </p:nvSpPr>
        <p:spPr/>
        <p:txBody>
          <a:bodyPr/>
          <a:lstStyle/>
          <a:p>
            <a:fld id="{FA42DE9B-20C7-BA4E-BD25-C971106D2331}" type="slidenum">
              <a:rPr lang="en-US" smtClean="0"/>
              <a:t>5</a:t>
            </a:fld>
            <a:endParaRPr lang="en-US"/>
          </a:p>
        </p:txBody>
      </p:sp>
    </p:spTree>
    <p:extLst>
      <p:ext uri="{BB962C8B-B14F-4D97-AF65-F5344CB8AC3E}">
        <p14:creationId xmlns:p14="http://schemas.microsoft.com/office/powerpoint/2010/main" val="6296959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Plotting in R</a:t>
            </a:r>
            <a:endParaRPr lang="en-US" dirty="0"/>
          </a:p>
        </p:txBody>
      </p:sp>
      <p:sp>
        <p:nvSpPr>
          <p:cNvPr id="3" name="Content Placeholder 2"/>
          <p:cNvSpPr>
            <a:spLocks noGrp="1"/>
          </p:cNvSpPr>
          <p:nvPr>
            <p:ph idx="1"/>
          </p:nvPr>
        </p:nvSpPr>
        <p:spPr>
          <a:xfrm>
            <a:off x="838200" y="1690688"/>
            <a:ext cx="10515600" cy="4486275"/>
          </a:xfrm>
        </p:spPr>
        <p:txBody>
          <a:bodyPr>
            <a:normAutofit/>
          </a:bodyPr>
          <a:lstStyle/>
          <a:p>
            <a:r>
              <a:rPr lang="en-US" dirty="0" smtClean="0"/>
              <a:t>Three main methods for plotting R</a:t>
            </a:r>
          </a:p>
          <a:p>
            <a:pPr lvl="1"/>
            <a:r>
              <a:rPr lang="en-US" dirty="0" smtClean="0">
                <a:latin typeface="Courier New" charset="0"/>
                <a:ea typeface="Courier New" charset="0"/>
                <a:cs typeface="Courier New" charset="0"/>
              </a:rPr>
              <a:t>base</a:t>
            </a:r>
          </a:p>
          <a:p>
            <a:pPr lvl="1"/>
            <a:r>
              <a:rPr lang="en-US" dirty="0" smtClean="0">
                <a:latin typeface="Courier New" charset="0"/>
                <a:ea typeface="Courier New" charset="0"/>
                <a:cs typeface="Courier New" charset="0"/>
              </a:rPr>
              <a:t>lattice</a:t>
            </a:r>
          </a:p>
          <a:p>
            <a:pPr lvl="1"/>
            <a:r>
              <a:rPr lang="en-US" dirty="0" smtClean="0">
                <a:latin typeface="Courier New" charset="0"/>
                <a:ea typeface="Courier New" charset="0"/>
                <a:cs typeface="Courier New" charset="0"/>
              </a:rPr>
              <a:t>ggplot2</a:t>
            </a:r>
          </a:p>
          <a:p>
            <a:pPr lvl="1"/>
            <a:endParaRPr lang="en-US" dirty="0" smtClean="0"/>
          </a:p>
          <a:p>
            <a:r>
              <a:rPr lang="en-US" dirty="0" smtClean="0"/>
              <a:t>All are different</a:t>
            </a:r>
          </a:p>
          <a:p>
            <a:r>
              <a:rPr lang="en-US" dirty="0" smtClean="0"/>
              <a:t>It is very hard to integrate across the different methods</a:t>
            </a:r>
          </a:p>
          <a:p>
            <a:pPr lvl="1"/>
            <a:r>
              <a:rPr lang="en-US" dirty="0" smtClean="0"/>
              <a:t>To the point where it isn’t really worth your time and effort to do it</a:t>
            </a:r>
          </a:p>
          <a:p>
            <a:r>
              <a:rPr lang="en-US" dirty="0" smtClean="0"/>
              <a:t>We will focus on </a:t>
            </a:r>
            <a:r>
              <a:rPr lang="en-US" dirty="0" smtClean="0">
                <a:latin typeface="Courier New" charset="0"/>
                <a:ea typeface="Courier New" charset="0"/>
                <a:cs typeface="Courier New" charset="0"/>
              </a:rPr>
              <a:t>ggplot2</a:t>
            </a:r>
          </a:p>
        </p:txBody>
      </p:sp>
      <p:sp>
        <p:nvSpPr>
          <p:cNvPr id="4" name="Footer Placeholder 3"/>
          <p:cNvSpPr>
            <a:spLocks noGrp="1"/>
          </p:cNvSpPr>
          <p:nvPr>
            <p:ph type="ftr" sz="quarter" idx="11"/>
          </p:nvPr>
        </p:nvSpPr>
        <p:spPr/>
        <p:txBody>
          <a:bodyPr/>
          <a:lstStyle/>
          <a:p>
            <a:r>
              <a:rPr lang="de-DE" smtClean="0"/>
              <a:t>Data Viz 1 - R - Medic Masters 2017/2018</a:t>
            </a:r>
            <a:endParaRPr lang="en-US"/>
          </a:p>
        </p:txBody>
      </p:sp>
      <p:sp>
        <p:nvSpPr>
          <p:cNvPr id="5" name="Slide Number Placeholder 4"/>
          <p:cNvSpPr>
            <a:spLocks noGrp="1"/>
          </p:cNvSpPr>
          <p:nvPr>
            <p:ph type="sldNum" sz="quarter" idx="12"/>
          </p:nvPr>
        </p:nvSpPr>
        <p:spPr/>
        <p:txBody>
          <a:bodyPr/>
          <a:lstStyle/>
          <a:p>
            <a:fld id="{FA42DE9B-20C7-BA4E-BD25-C971106D2331}" type="slidenum">
              <a:rPr lang="en-US" smtClean="0"/>
              <a:t>6</a:t>
            </a:fld>
            <a:endParaRPr lang="en-US"/>
          </a:p>
        </p:txBody>
      </p:sp>
    </p:spTree>
    <p:extLst>
      <p:ext uri="{BB962C8B-B14F-4D97-AF65-F5344CB8AC3E}">
        <p14:creationId xmlns:p14="http://schemas.microsoft.com/office/powerpoint/2010/main" val="1688862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Grammar of graphics</a:t>
            </a:r>
            <a:endParaRPr lang="en-US" dirty="0"/>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de-DE" smtClean="0"/>
              <a:t>Data Viz 1 - R - Medic Masters 2017/2018</a:t>
            </a:r>
            <a:endParaRPr lang="en-US"/>
          </a:p>
        </p:txBody>
      </p:sp>
      <p:sp>
        <p:nvSpPr>
          <p:cNvPr id="2" name="Slide Number Placeholder 1"/>
          <p:cNvSpPr>
            <a:spLocks noGrp="1"/>
          </p:cNvSpPr>
          <p:nvPr>
            <p:ph type="sldNum" sz="quarter" idx="12"/>
          </p:nvPr>
        </p:nvSpPr>
        <p:spPr/>
        <p:txBody>
          <a:bodyPr/>
          <a:lstStyle/>
          <a:p>
            <a:fld id="{FA42DE9B-20C7-BA4E-BD25-C971106D2331}" type="slidenum">
              <a:rPr lang="en-US" smtClean="0"/>
              <a:t>7</a:t>
            </a:fld>
            <a:endParaRPr lang="en-US"/>
          </a:p>
        </p:txBody>
      </p:sp>
    </p:spTree>
    <p:extLst>
      <p:ext uri="{BB962C8B-B14F-4D97-AF65-F5344CB8AC3E}">
        <p14:creationId xmlns:p14="http://schemas.microsoft.com/office/powerpoint/2010/main" val="2321223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Grammar of Graphics</a:t>
            </a:r>
            <a:endParaRPr lang="en-US" dirty="0"/>
          </a:p>
        </p:txBody>
      </p:sp>
      <p:sp>
        <p:nvSpPr>
          <p:cNvPr id="3" name="Content Placeholder 2"/>
          <p:cNvSpPr>
            <a:spLocks noGrp="1"/>
          </p:cNvSpPr>
          <p:nvPr>
            <p:ph idx="1"/>
          </p:nvPr>
        </p:nvSpPr>
        <p:spPr/>
        <p:txBody>
          <a:bodyPr>
            <a:normAutofit/>
          </a:bodyPr>
          <a:lstStyle/>
          <a:p>
            <a:r>
              <a:rPr lang="en-US" dirty="0" smtClean="0"/>
              <a:t>Book by Leland Wilkinson published in 1999</a:t>
            </a:r>
          </a:p>
          <a:p>
            <a:r>
              <a:rPr lang="en-US" dirty="0" smtClean="0">
                <a:latin typeface="Courier New" charset="0"/>
                <a:ea typeface="Courier New" charset="0"/>
                <a:cs typeface="Courier New" charset="0"/>
              </a:rPr>
              <a:t>ggplot2</a:t>
            </a:r>
            <a:r>
              <a:rPr lang="en-US" dirty="0" smtClean="0"/>
              <a:t> packages</a:t>
            </a:r>
          </a:p>
          <a:p>
            <a:pPr lvl="1"/>
            <a:r>
              <a:rPr lang="en-US" dirty="0" smtClean="0"/>
              <a:t>Implement the ethos of the Wilkinson’s book </a:t>
            </a:r>
          </a:p>
          <a:p>
            <a:pPr lvl="1"/>
            <a:r>
              <a:rPr lang="en-US" dirty="0" smtClean="0"/>
              <a:t>Written by Hadley Wickham</a:t>
            </a:r>
          </a:p>
          <a:p>
            <a:pPr lvl="1"/>
            <a:r>
              <a:rPr lang="en-US" dirty="0" smtClean="0"/>
              <a:t>Paper here : </a:t>
            </a:r>
            <a:r>
              <a:rPr lang="en-US" dirty="0" smtClean="0">
                <a:hlinkClick r:id="rId2"/>
              </a:rPr>
              <a:t>http://vita.had.co.nz/papers/layered-grammar.pdf</a:t>
            </a:r>
            <a:endParaRPr lang="en-US" dirty="0" smtClean="0"/>
          </a:p>
          <a:p>
            <a:pPr lvl="1"/>
            <a:endParaRPr lang="en-US" dirty="0" smtClean="0"/>
          </a:p>
          <a:p>
            <a:r>
              <a:rPr lang="en-US" dirty="0" smtClean="0"/>
              <a:t>Works on idea of layers</a:t>
            </a:r>
          </a:p>
          <a:p>
            <a:pPr lvl="1"/>
            <a:r>
              <a:rPr lang="en-US" dirty="0" smtClean="0"/>
              <a:t>Things can be constantly added to the plot through a layer</a:t>
            </a:r>
          </a:p>
          <a:p>
            <a:endParaRPr lang="en-US" dirty="0" smtClean="0"/>
          </a:p>
        </p:txBody>
      </p:sp>
      <p:sp>
        <p:nvSpPr>
          <p:cNvPr id="4" name="Footer Placeholder 3"/>
          <p:cNvSpPr>
            <a:spLocks noGrp="1"/>
          </p:cNvSpPr>
          <p:nvPr>
            <p:ph type="ftr" sz="quarter" idx="11"/>
          </p:nvPr>
        </p:nvSpPr>
        <p:spPr/>
        <p:txBody>
          <a:bodyPr/>
          <a:lstStyle/>
          <a:p>
            <a:r>
              <a:rPr lang="de-DE" smtClean="0"/>
              <a:t>Data Viz 1 - R - Medic Masters 2017/2018</a:t>
            </a:r>
            <a:endParaRPr lang="en-US"/>
          </a:p>
        </p:txBody>
      </p:sp>
      <p:sp>
        <p:nvSpPr>
          <p:cNvPr id="5" name="Slide Number Placeholder 4"/>
          <p:cNvSpPr>
            <a:spLocks noGrp="1"/>
          </p:cNvSpPr>
          <p:nvPr>
            <p:ph type="sldNum" sz="quarter" idx="12"/>
          </p:nvPr>
        </p:nvSpPr>
        <p:spPr/>
        <p:txBody>
          <a:bodyPr/>
          <a:lstStyle/>
          <a:p>
            <a:fld id="{FA42DE9B-20C7-BA4E-BD25-C971106D2331}" type="slidenum">
              <a:rPr lang="en-US" smtClean="0"/>
              <a:t>8</a:t>
            </a:fld>
            <a:endParaRPr lang="en-US"/>
          </a:p>
        </p:txBody>
      </p:sp>
    </p:spTree>
    <p:extLst>
      <p:ext uri="{BB962C8B-B14F-4D97-AF65-F5344CB8AC3E}">
        <p14:creationId xmlns:p14="http://schemas.microsoft.com/office/powerpoint/2010/main" val="1742484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Grammar of Graphics in R</a:t>
            </a:r>
            <a:endParaRPr lang="en-US" dirty="0"/>
          </a:p>
        </p:txBody>
      </p:sp>
      <p:sp>
        <p:nvSpPr>
          <p:cNvPr id="3" name="Content Placeholder 2"/>
          <p:cNvSpPr>
            <a:spLocks noGrp="1"/>
          </p:cNvSpPr>
          <p:nvPr>
            <p:ph idx="1"/>
          </p:nvPr>
        </p:nvSpPr>
        <p:spPr/>
        <p:txBody>
          <a:bodyPr/>
          <a:lstStyle/>
          <a:p>
            <a:r>
              <a:rPr lang="en-US" dirty="0" smtClean="0"/>
              <a:t>Aesthetics </a:t>
            </a:r>
            <a:r>
              <a:rPr lang="en-US" dirty="0"/>
              <a:t>	</a:t>
            </a:r>
            <a:r>
              <a:rPr lang="en-US" dirty="0" smtClean="0"/>
              <a:t>	</a:t>
            </a:r>
            <a:r>
              <a:rPr lang="en-US" dirty="0" smtClean="0">
                <a:sym typeface="Wingdings"/>
              </a:rPr>
              <a:t> attributes being plotted </a:t>
            </a:r>
          </a:p>
          <a:p>
            <a:r>
              <a:rPr lang="en-US" dirty="0" smtClean="0"/>
              <a:t>Geometries </a:t>
            </a:r>
            <a:r>
              <a:rPr lang="en-US" dirty="0"/>
              <a:t>	</a:t>
            </a:r>
            <a:r>
              <a:rPr lang="en-US" dirty="0">
                <a:sym typeface="Wingdings"/>
              </a:rPr>
              <a:t> </a:t>
            </a:r>
            <a:r>
              <a:rPr lang="en-US" dirty="0" smtClean="0">
                <a:sym typeface="Wingdings"/>
              </a:rPr>
              <a:t>graphical element used plot </a:t>
            </a:r>
            <a:r>
              <a:rPr lang="en-US" dirty="0">
                <a:sym typeface="Wingdings"/>
              </a:rPr>
              <a:t>data </a:t>
            </a:r>
            <a:endParaRPr lang="en-US" dirty="0"/>
          </a:p>
          <a:p>
            <a:r>
              <a:rPr lang="en-US" dirty="0"/>
              <a:t>Facets 		</a:t>
            </a:r>
            <a:r>
              <a:rPr lang="en-US" dirty="0">
                <a:sym typeface="Wingdings"/>
              </a:rPr>
              <a:t> multiple plots</a:t>
            </a:r>
            <a:endParaRPr lang="en-US" dirty="0"/>
          </a:p>
          <a:p>
            <a:r>
              <a:rPr lang="en-US" dirty="0"/>
              <a:t>Statistics 	</a:t>
            </a:r>
            <a:r>
              <a:rPr lang="en-US" dirty="0" smtClean="0"/>
              <a:t>	</a:t>
            </a:r>
            <a:r>
              <a:rPr lang="en-US" dirty="0" smtClean="0">
                <a:sym typeface="Wingdings"/>
              </a:rPr>
              <a:t> </a:t>
            </a:r>
            <a:r>
              <a:rPr lang="en-US" dirty="0">
                <a:sym typeface="Wingdings"/>
              </a:rPr>
              <a:t>regression lines, etc.</a:t>
            </a:r>
            <a:endParaRPr lang="en-US" dirty="0"/>
          </a:p>
          <a:p>
            <a:r>
              <a:rPr lang="en-US" dirty="0"/>
              <a:t>Coordinates 	</a:t>
            </a:r>
            <a:r>
              <a:rPr lang="en-US" dirty="0">
                <a:sym typeface="Wingdings"/>
              </a:rPr>
              <a:t> spaces data is plotted</a:t>
            </a:r>
            <a:endParaRPr lang="en-US" dirty="0"/>
          </a:p>
          <a:p>
            <a:r>
              <a:rPr lang="en-US" dirty="0"/>
              <a:t>Themes 		</a:t>
            </a:r>
            <a:r>
              <a:rPr lang="en-US" dirty="0">
                <a:sym typeface="Wingdings"/>
              </a:rPr>
              <a:t> everything else</a:t>
            </a:r>
            <a:endParaRPr lang="en-US" dirty="0"/>
          </a:p>
          <a:p>
            <a:endParaRPr lang="en-US" dirty="0"/>
          </a:p>
        </p:txBody>
      </p:sp>
      <p:sp>
        <p:nvSpPr>
          <p:cNvPr id="4" name="Footer Placeholder 3"/>
          <p:cNvSpPr>
            <a:spLocks noGrp="1"/>
          </p:cNvSpPr>
          <p:nvPr>
            <p:ph type="ftr" sz="quarter" idx="11"/>
          </p:nvPr>
        </p:nvSpPr>
        <p:spPr/>
        <p:txBody>
          <a:bodyPr/>
          <a:lstStyle/>
          <a:p>
            <a:r>
              <a:rPr lang="de-DE" smtClean="0"/>
              <a:t>Data Viz 1 - R - Medic Masters 2017/2018</a:t>
            </a:r>
            <a:endParaRPr lang="en-US"/>
          </a:p>
        </p:txBody>
      </p:sp>
      <p:sp>
        <p:nvSpPr>
          <p:cNvPr id="5" name="Slide Number Placeholder 4"/>
          <p:cNvSpPr>
            <a:spLocks noGrp="1"/>
          </p:cNvSpPr>
          <p:nvPr>
            <p:ph type="sldNum" sz="quarter" idx="12"/>
          </p:nvPr>
        </p:nvSpPr>
        <p:spPr/>
        <p:txBody>
          <a:bodyPr/>
          <a:lstStyle/>
          <a:p>
            <a:fld id="{FA42DE9B-20C7-BA4E-BD25-C971106D2331}" type="slidenum">
              <a:rPr lang="en-US" smtClean="0"/>
              <a:t>9</a:t>
            </a:fld>
            <a:endParaRPr lang="en-US"/>
          </a:p>
        </p:txBody>
      </p:sp>
    </p:spTree>
    <p:extLst>
      <p:ext uri="{BB962C8B-B14F-4D97-AF65-F5344CB8AC3E}">
        <p14:creationId xmlns:p14="http://schemas.microsoft.com/office/powerpoint/2010/main" val="9987675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2577</TotalTime>
  <Words>1361</Words>
  <Application>Microsoft Macintosh PowerPoint</Application>
  <PresentationFormat>Widescreen</PresentationFormat>
  <Paragraphs>238</Paragraphs>
  <Slides>30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Courier New</vt:lpstr>
      <vt:lpstr>Wingdings</vt:lpstr>
      <vt:lpstr>Office Theme</vt:lpstr>
      <vt:lpstr>Data Visualization  Part 1</vt:lpstr>
      <vt:lpstr>Learning Objectives</vt:lpstr>
      <vt:lpstr>What we did last time</vt:lpstr>
      <vt:lpstr>ALWAYS LOOK AT YOUR DATA!!!</vt:lpstr>
      <vt:lpstr>Why visualize your data?</vt:lpstr>
      <vt:lpstr>Plotting in R</vt:lpstr>
      <vt:lpstr>Grammar of graphics</vt:lpstr>
      <vt:lpstr>Grammar of Graphics</vt:lpstr>
      <vt:lpstr>Grammar of Graphics in R</vt:lpstr>
      <vt:lpstr>General format of ggplot2 code </vt:lpstr>
      <vt:lpstr>PRACTICAL</vt:lpstr>
      <vt:lpstr>Data</vt:lpstr>
      <vt:lpstr>What you want to plot?</vt:lpstr>
      <vt:lpstr>Why are you making this plot?</vt:lpstr>
      <vt:lpstr>What information are you actually getting across? </vt:lpstr>
      <vt:lpstr>Aesthetics</vt:lpstr>
      <vt:lpstr>Aesthetics is data linked to attributes</vt:lpstr>
      <vt:lpstr>Types of Aesthetics available</vt:lpstr>
      <vt:lpstr>Aesthetics vs attributes</vt:lpstr>
      <vt:lpstr>PRACTICAL</vt:lpstr>
      <vt:lpstr>Working with Human Perception </vt:lpstr>
      <vt:lpstr>Working with Human Perception </vt:lpstr>
      <vt:lpstr>Color Blindness</vt:lpstr>
      <vt:lpstr>Color differentiation is hard</vt:lpstr>
      <vt:lpstr>Color for continuous variables isn’t always a good choice </vt:lpstr>
      <vt:lpstr>Heat maps are used</vt:lpstr>
      <vt:lpstr>Visualization redundancy </vt:lpstr>
      <vt:lpstr>Overplotting</vt:lpstr>
      <vt:lpstr>Reducing Overplotting</vt:lpstr>
      <vt:lpstr>PRACTICAL</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Methods</dc:title>
  <dc:creator>Microsoft Office User</dc:creator>
  <cp:lastModifiedBy>Microsoft Office User</cp:lastModifiedBy>
  <cp:revision>74</cp:revision>
  <dcterms:created xsi:type="dcterms:W3CDTF">2017-06-19T16:20:13Z</dcterms:created>
  <dcterms:modified xsi:type="dcterms:W3CDTF">2017-09-18T11:44:17Z</dcterms:modified>
</cp:coreProperties>
</file>